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733" r:id="rId5"/>
    <p:sldId id="773" r:id="rId6"/>
    <p:sldId id="801" r:id="rId7"/>
    <p:sldId id="776" r:id="rId8"/>
    <p:sldId id="798" r:id="rId9"/>
    <p:sldId id="777" r:id="rId10"/>
    <p:sldId id="778" r:id="rId11"/>
    <p:sldId id="784" r:id="rId12"/>
    <p:sldId id="779" r:id="rId13"/>
    <p:sldId id="781" r:id="rId14"/>
    <p:sldId id="788" r:id="rId15"/>
    <p:sldId id="789" r:id="rId16"/>
    <p:sldId id="791" r:id="rId17"/>
    <p:sldId id="639" r:id="rId18"/>
    <p:sldId id="803" r:id="rId19"/>
  </p:sldIdLst>
  <p:sldSz cx="9144000" cy="6858000" type="screen4x3"/>
  <p:notesSz cx="9926638" cy="6797675"/>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B91"/>
    <a:srgbClr val="5A2781"/>
    <a:srgbClr val="003399"/>
    <a:srgbClr val="9E0000"/>
    <a:srgbClr val="481F67"/>
    <a:srgbClr val="003366"/>
    <a:srgbClr val="6F2323"/>
    <a:srgbClr val="F2D6D6"/>
    <a:srgbClr val="EDC5C5"/>
    <a:srgbClr val="FEE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86452" autoAdjust="0"/>
  </p:normalViewPr>
  <p:slideViewPr>
    <p:cSldViewPr>
      <p:cViewPr varScale="1">
        <p:scale>
          <a:sx n="113" d="100"/>
          <a:sy n="113" d="100"/>
        </p:scale>
        <p:origin x="1446" y="102"/>
      </p:cViewPr>
      <p:guideLst>
        <p:guide orient="horz" pos="2160"/>
        <p:guide pos="2880"/>
      </p:guideLst>
    </p:cSldViewPr>
  </p:slideViewPr>
  <p:outlineViewPr>
    <p:cViewPr>
      <p:scale>
        <a:sx n="33" d="100"/>
        <a:sy n="33" d="100"/>
      </p:scale>
      <p:origin x="0" y="12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30" y="-11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謝文彬" userId="3b23b6b1-bfed-4c24-969f-841e98cae856" providerId="ADAL" clId="{E1382BC4-B0A4-43FD-9ACC-4AD7863A2E13}"/>
    <pc:docChg chg="delSld">
      <pc:chgData name="謝文彬" userId="3b23b6b1-bfed-4c24-969f-841e98cae856" providerId="ADAL" clId="{E1382BC4-B0A4-43FD-9ACC-4AD7863A2E13}" dt="2025-05-15T02:49:27.114" v="1" actId="2696"/>
      <pc:docMkLst>
        <pc:docMk/>
      </pc:docMkLst>
      <pc:sldChg chg="del">
        <pc:chgData name="謝文彬" userId="3b23b6b1-bfed-4c24-969f-841e98cae856" providerId="ADAL" clId="{E1382BC4-B0A4-43FD-9ACC-4AD7863A2E13}" dt="2025-05-15T02:48:57.332" v="0" actId="2696"/>
        <pc:sldMkLst>
          <pc:docMk/>
          <pc:sldMk cId="0" sldId="795"/>
        </pc:sldMkLst>
      </pc:sldChg>
      <pc:sldChg chg="del">
        <pc:chgData name="謝文彬" userId="3b23b6b1-bfed-4c24-969f-841e98cae856" providerId="ADAL" clId="{E1382BC4-B0A4-43FD-9ACC-4AD7863A2E13}" dt="2025-05-15T02:49:27.114" v="1" actId="2696"/>
        <pc:sldMkLst>
          <pc:docMk/>
          <pc:sldMk cId="1449796832" sldId="802"/>
        </pc:sldMkLst>
      </pc:sldChg>
    </pc:docChg>
  </pc:docChgLst>
  <pc:docChgLst>
    <pc:chgData name="謝文彬" userId="3b23b6b1-bfed-4c24-969f-841e98cae856" providerId="ADAL" clId="{C3AAE5D2-32AD-4280-9296-403F14E8EACA}"/>
    <pc:docChg chg="undo redo custSel modSld sldOrd">
      <pc:chgData name="謝文彬" userId="3b23b6b1-bfed-4c24-969f-841e98cae856" providerId="ADAL" clId="{C3AAE5D2-32AD-4280-9296-403F14E8EACA}" dt="2025-01-16T02:16:30.768" v="708" actId="20577"/>
      <pc:docMkLst>
        <pc:docMk/>
      </pc:docMkLst>
      <pc:sldChg chg="modSp mod">
        <pc:chgData name="謝文彬" userId="3b23b6b1-bfed-4c24-969f-841e98cae856" providerId="ADAL" clId="{C3AAE5D2-32AD-4280-9296-403F14E8EACA}" dt="2025-01-15T06:01:59.131" v="655" actId="20577"/>
        <pc:sldMkLst>
          <pc:docMk/>
          <pc:sldMk cId="1159820798" sldId="733"/>
        </pc:sldMkLst>
      </pc:sldChg>
      <pc:sldChg chg="modSp mod">
        <pc:chgData name="謝文彬" userId="3b23b6b1-bfed-4c24-969f-841e98cae856" providerId="ADAL" clId="{C3AAE5D2-32AD-4280-9296-403F14E8EACA}" dt="2025-01-06T09:05:51.698" v="35" actId="1076"/>
        <pc:sldMkLst>
          <pc:docMk/>
          <pc:sldMk cId="0" sldId="773"/>
        </pc:sldMkLst>
      </pc:sldChg>
      <pc:sldChg chg="modSp mod ord">
        <pc:chgData name="謝文彬" userId="3b23b6b1-bfed-4c24-969f-841e98cae856" providerId="ADAL" clId="{C3AAE5D2-32AD-4280-9296-403F14E8EACA}" dt="2025-01-08T07:45:42.387" v="651" actId="207"/>
        <pc:sldMkLst>
          <pc:docMk/>
          <pc:sldMk cId="0" sldId="776"/>
        </pc:sldMkLst>
      </pc:sldChg>
      <pc:sldChg chg="modSp mod">
        <pc:chgData name="謝文彬" userId="3b23b6b1-bfed-4c24-969f-841e98cae856" providerId="ADAL" clId="{C3AAE5D2-32AD-4280-9296-403F14E8EACA}" dt="2025-01-15T06:03:10.154" v="659" actId="20577"/>
        <pc:sldMkLst>
          <pc:docMk/>
          <pc:sldMk cId="0" sldId="777"/>
        </pc:sldMkLst>
      </pc:sldChg>
      <pc:sldChg chg="modSp mod">
        <pc:chgData name="謝文彬" userId="3b23b6b1-bfed-4c24-969f-841e98cae856" providerId="ADAL" clId="{C3AAE5D2-32AD-4280-9296-403F14E8EACA}" dt="2025-01-16T02:16:30.768" v="708" actId="20577"/>
        <pc:sldMkLst>
          <pc:docMk/>
          <pc:sldMk cId="0" sldId="778"/>
        </pc:sldMkLst>
      </pc:sldChg>
      <pc:sldChg chg="modSp mod">
        <pc:chgData name="謝文彬" userId="3b23b6b1-bfed-4c24-969f-841e98cae856" providerId="ADAL" clId="{C3AAE5D2-32AD-4280-9296-403F14E8EACA}" dt="2025-01-07T06:59:45.248" v="607" actId="255"/>
        <pc:sldMkLst>
          <pc:docMk/>
          <pc:sldMk cId="0" sldId="779"/>
        </pc:sldMkLst>
      </pc:sldChg>
      <pc:sldChg chg="modSp mod">
        <pc:chgData name="謝文彬" userId="3b23b6b1-bfed-4c24-969f-841e98cae856" providerId="ADAL" clId="{C3AAE5D2-32AD-4280-9296-403F14E8EACA}" dt="2025-01-07T06:31:09.587" v="353" actId="207"/>
        <pc:sldMkLst>
          <pc:docMk/>
          <pc:sldMk cId="0" sldId="781"/>
        </pc:sldMkLst>
      </pc:sldChg>
      <pc:sldChg chg="modSp mod">
        <pc:chgData name="謝文彬" userId="3b23b6b1-bfed-4c24-969f-841e98cae856" providerId="ADAL" clId="{C3AAE5D2-32AD-4280-9296-403F14E8EACA}" dt="2025-01-07T06:33:48.121" v="385" actId="20577"/>
        <pc:sldMkLst>
          <pc:docMk/>
          <pc:sldMk cId="0" sldId="788"/>
        </pc:sldMkLst>
      </pc:sldChg>
      <pc:sldChg chg="modSp mod">
        <pc:chgData name="謝文彬" userId="3b23b6b1-bfed-4c24-969f-841e98cae856" providerId="ADAL" clId="{C3AAE5D2-32AD-4280-9296-403F14E8EACA}" dt="2025-01-07T06:39:28.265" v="424"/>
        <pc:sldMkLst>
          <pc:docMk/>
          <pc:sldMk cId="0" sldId="789"/>
        </pc:sldMkLst>
      </pc:sldChg>
      <pc:sldChg chg="modSp mod">
        <pc:chgData name="謝文彬" userId="3b23b6b1-bfed-4c24-969f-841e98cae856" providerId="ADAL" clId="{C3AAE5D2-32AD-4280-9296-403F14E8EACA}" dt="2025-01-07T07:01:13.203" v="645" actId="20577"/>
        <pc:sldMkLst>
          <pc:docMk/>
          <pc:sldMk cId="0" sldId="791"/>
        </pc:sldMkLst>
      </pc:sldChg>
      <pc:sldChg chg="modSp mod modShow">
        <pc:chgData name="謝文彬" userId="3b23b6b1-bfed-4c24-969f-841e98cae856" providerId="ADAL" clId="{C3AAE5D2-32AD-4280-9296-403F14E8EACA}" dt="2025-01-07T06:33:41.915" v="381" actId="20577"/>
        <pc:sldMkLst>
          <pc:docMk/>
          <pc:sldMk cId="0" sldId="795"/>
        </pc:sldMkLst>
      </pc:sldChg>
      <pc:sldChg chg="modSp mod">
        <pc:chgData name="謝文彬" userId="3b23b6b1-bfed-4c24-969f-841e98cae856" providerId="ADAL" clId="{C3AAE5D2-32AD-4280-9296-403F14E8EACA}" dt="2025-01-07T04:01:01.868" v="199" actId="20577"/>
        <pc:sldMkLst>
          <pc:docMk/>
          <pc:sldMk cId="128049242" sldId="798"/>
        </pc:sldMkLst>
      </pc:sldChg>
      <pc:sldChg chg="addSp delSp modSp mod modClrScheme chgLayout">
        <pc:chgData name="謝文彬" userId="3b23b6b1-bfed-4c24-969f-841e98cae856" providerId="ADAL" clId="{C3AAE5D2-32AD-4280-9296-403F14E8EACA}" dt="2025-01-06T09:02:15.396" v="17" actId="962"/>
        <pc:sldMkLst>
          <pc:docMk/>
          <pc:sldMk cId="235429288" sldId="801"/>
        </pc:sldMkLst>
      </pc:sldChg>
      <pc:sldChg chg="mod modShow">
        <pc:chgData name="謝文彬" userId="3b23b6b1-bfed-4c24-969f-841e98cae856" providerId="ADAL" clId="{C3AAE5D2-32AD-4280-9296-403F14E8EACA}" dt="2025-01-06T08:51:04.794" v="10" actId="729"/>
        <pc:sldMkLst>
          <pc:docMk/>
          <pc:sldMk cId="1449796832" sldId="802"/>
        </pc:sldMkLst>
      </pc:sldChg>
      <pc:sldChg chg="modSp mod">
        <pc:chgData name="謝文彬" userId="3b23b6b1-bfed-4c24-969f-841e98cae856" providerId="ADAL" clId="{C3AAE5D2-32AD-4280-9296-403F14E8EACA}" dt="2025-01-07T06:41:17.466" v="477" actId="20577"/>
        <pc:sldMkLst>
          <pc:docMk/>
          <pc:sldMk cId="2125185526" sldId="803"/>
        </pc:sldMkLst>
      </pc:sldChg>
    </pc:docChg>
  </pc:docChgLst>
  <pc:docChgLst>
    <pc:chgData name="謝文彬" userId="3b23b6b1-bfed-4c24-969f-841e98cae856" providerId="ADAL" clId="{FFDFDC2E-B9DA-4F9A-B358-53329D0E4AB8}"/>
    <pc:docChg chg="modSld">
      <pc:chgData name="謝文彬" userId="3b23b6b1-bfed-4c24-969f-841e98cae856" providerId="ADAL" clId="{FFDFDC2E-B9DA-4F9A-B358-53329D0E4AB8}" dt="2024-07-02T03:32:16.901" v="105" actId="207"/>
      <pc:docMkLst>
        <pc:docMk/>
      </pc:docMkLst>
      <pc:sldChg chg="modSp mod">
        <pc:chgData name="謝文彬" userId="3b23b6b1-bfed-4c24-969f-841e98cae856" providerId="ADAL" clId="{FFDFDC2E-B9DA-4F9A-B358-53329D0E4AB8}" dt="2024-07-02T03:32:16.901" v="105" actId="207"/>
        <pc:sldMkLst>
          <pc:docMk/>
          <pc:sldMk cId="0" sldId="7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2"/>
            <a:ext cx="4301839" cy="340569"/>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eaLnBrk="0" hangingPunct="0">
              <a:defRPr sz="1200">
                <a:latin typeface="Arial" charset="0"/>
                <a:ea typeface="新細明體" pitchFamily="18" charset="-120"/>
              </a:defRPr>
            </a:lvl1pPr>
          </a:lstStyle>
          <a:p>
            <a:pPr>
              <a:defRPr/>
            </a:pPr>
            <a:endParaRPr lang="en-US" altLang="zh-TW"/>
          </a:p>
        </p:txBody>
      </p:sp>
      <p:sp>
        <p:nvSpPr>
          <p:cNvPr id="83972" name="Rectangle 4"/>
          <p:cNvSpPr>
            <a:spLocks noGrp="1" noChangeArrowheads="1"/>
          </p:cNvSpPr>
          <p:nvPr>
            <p:ph type="ftr" sz="quarter" idx="2"/>
          </p:nvPr>
        </p:nvSpPr>
        <p:spPr bwMode="auto">
          <a:xfrm>
            <a:off x="0" y="6456052"/>
            <a:ext cx="4301839" cy="340569"/>
          </a:xfrm>
          <a:prstGeom prst="rect">
            <a:avLst/>
          </a:prstGeom>
          <a:noFill/>
          <a:ln w="9525">
            <a:noFill/>
            <a:miter lim="800000"/>
            <a:headEnd/>
            <a:tailEnd/>
          </a:ln>
          <a:effectLst/>
        </p:spPr>
        <p:txBody>
          <a:bodyPr vert="horz" wrap="square" lIns="91414" tIns="45707" rIns="91414" bIns="45707" numCol="1" anchor="b" anchorCtr="0" compatLnSpc="1">
            <a:prstTxWarp prst="textNoShape">
              <a:avLst/>
            </a:prstTxWarp>
          </a:bodyPr>
          <a:lstStyle>
            <a:lvl1pPr eaLnBrk="0" hangingPunct="0">
              <a:defRPr sz="1200">
                <a:latin typeface="Arial" charset="0"/>
                <a:ea typeface="新細明體" pitchFamily="18" charset="-120"/>
              </a:defRPr>
            </a:lvl1pPr>
          </a:lstStyle>
          <a:p>
            <a:pPr>
              <a:defRPr/>
            </a:pPr>
            <a:endParaRPr lang="en-US" altLang="zh-TW"/>
          </a:p>
        </p:txBody>
      </p:sp>
    </p:spTree>
    <p:extLst>
      <p:ext uri="{BB962C8B-B14F-4D97-AF65-F5344CB8AC3E}">
        <p14:creationId xmlns:p14="http://schemas.microsoft.com/office/powerpoint/2010/main" val="25887054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4301839" cy="340569"/>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US" altLang="zh-TW"/>
          </a:p>
        </p:txBody>
      </p:sp>
      <p:sp>
        <p:nvSpPr>
          <p:cNvPr id="19459" name="Rectangle 3"/>
          <p:cNvSpPr>
            <a:spLocks noGrp="1" noChangeArrowheads="1"/>
          </p:cNvSpPr>
          <p:nvPr>
            <p:ph type="dt" idx="1"/>
          </p:nvPr>
        </p:nvSpPr>
        <p:spPr bwMode="auto">
          <a:xfrm>
            <a:off x="5622581" y="2"/>
            <a:ext cx="4301839" cy="340569"/>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CA8727C3-47A4-4FCE-A40C-AAF71AA72A65}" type="datetimeFigureOut">
              <a:rPr lang="zh-TW" altLang="en-US"/>
              <a:pPr>
                <a:defRPr/>
              </a:pPr>
              <a:t>2025/5/15</a:t>
            </a:fld>
            <a:endParaRPr lang="en-US" altLang="zh-TW"/>
          </a:p>
        </p:txBody>
      </p:sp>
      <p:sp>
        <p:nvSpPr>
          <p:cNvPr id="102404" name="Rectangle 4"/>
          <p:cNvSpPr>
            <a:spLocks noGrp="1" noRot="1" noChangeAspect="1" noChangeArrowheads="1" noTextEdit="1"/>
          </p:cNvSpPr>
          <p:nvPr>
            <p:ph type="sldImg" idx="2"/>
          </p:nvPr>
        </p:nvSpPr>
        <p:spPr bwMode="auto">
          <a:xfrm>
            <a:off x="3262313" y="508000"/>
            <a:ext cx="3402012" cy="255111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92221" y="3229609"/>
            <a:ext cx="7942198" cy="3058795"/>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9462" name="Rectangle 6"/>
          <p:cNvSpPr>
            <a:spLocks noGrp="1" noChangeArrowheads="1"/>
          </p:cNvSpPr>
          <p:nvPr>
            <p:ph type="ftr" sz="quarter" idx="4"/>
          </p:nvPr>
        </p:nvSpPr>
        <p:spPr bwMode="auto">
          <a:xfrm>
            <a:off x="0" y="6456052"/>
            <a:ext cx="4301839" cy="340569"/>
          </a:xfrm>
          <a:prstGeom prst="rect">
            <a:avLst/>
          </a:prstGeom>
          <a:noFill/>
          <a:ln w="9525">
            <a:noFill/>
            <a:miter lim="800000"/>
            <a:headEnd/>
            <a:tailEnd/>
          </a:ln>
          <a:effectLst/>
        </p:spPr>
        <p:txBody>
          <a:bodyPr vert="horz" wrap="square" lIns="91414" tIns="45707" rIns="91414" bIns="45707" numCol="1" anchor="b"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US" altLang="zh-TW"/>
          </a:p>
        </p:txBody>
      </p:sp>
      <p:sp>
        <p:nvSpPr>
          <p:cNvPr id="19463" name="Rectangle 7"/>
          <p:cNvSpPr>
            <a:spLocks noGrp="1" noChangeArrowheads="1"/>
          </p:cNvSpPr>
          <p:nvPr>
            <p:ph type="sldNum" sz="quarter" idx="5"/>
          </p:nvPr>
        </p:nvSpPr>
        <p:spPr bwMode="auto">
          <a:xfrm>
            <a:off x="5622581" y="6456052"/>
            <a:ext cx="4301839" cy="340569"/>
          </a:xfrm>
          <a:prstGeom prst="rect">
            <a:avLst/>
          </a:prstGeom>
          <a:noFill/>
          <a:ln w="9525">
            <a:noFill/>
            <a:miter lim="800000"/>
            <a:headEnd/>
            <a:tailEnd/>
          </a:ln>
          <a:effectLst/>
        </p:spPr>
        <p:txBody>
          <a:bodyPr vert="horz" wrap="square" lIns="91414" tIns="45707" rIns="91414" bIns="45707" numCol="1" anchor="b"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2F6C088D-8B37-43B5-A1FF-67D18A3F872D}" type="slidenum">
              <a:rPr lang="zh-TW" altLang="en-US"/>
              <a:pPr>
                <a:defRPr/>
              </a:pPr>
              <a:t>‹#›</a:t>
            </a:fld>
            <a:endParaRPr lang="en-US" altLang="zh-TW"/>
          </a:p>
        </p:txBody>
      </p:sp>
    </p:spTree>
    <p:extLst>
      <p:ext uri="{BB962C8B-B14F-4D97-AF65-F5344CB8AC3E}">
        <p14:creationId xmlns:p14="http://schemas.microsoft.com/office/powerpoint/2010/main" val="16268938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pitchFamily="34" charset="0"/>
                <a:ea typeface="華康新特明體" pitchFamily="49" charset="-120"/>
              </a:defRPr>
            </a:lvl1pPr>
            <a:lvl2pPr marL="776354" indent="-298598" eaLnBrk="0" hangingPunct="0">
              <a:defRPr kumimoji="1" sz="1400">
                <a:solidFill>
                  <a:schemeClr val="tx1"/>
                </a:solidFill>
                <a:latin typeface="Arial" pitchFamily="34" charset="0"/>
                <a:ea typeface="華康新特明體" pitchFamily="49" charset="-120"/>
              </a:defRPr>
            </a:lvl2pPr>
            <a:lvl3pPr marL="1194393" indent="-238879" eaLnBrk="0" hangingPunct="0">
              <a:defRPr kumimoji="1" sz="1400">
                <a:solidFill>
                  <a:schemeClr val="tx1"/>
                </a:solidFill>
                <a:latin typeface="Arial" pitchFamily="34" charset="0"/>
                <a:ea typeface="華康新特明體" pitchFamily="49" charset="-120"/>
              </a:defRPr>
            </a:lvl3pPr>
            <a:lvl4pPr marL="1672150" indent="-238879" eaLnBrk="0" hangingPunct="0">
              <a:defRPr kumimoji="1" sz="1400">
                <a:solidFill>
                  <a:schemeClr val="tx1"/>
                </a:solidFill>
                <a:latin typeface="Arial" pitchFamily="34" charset="0"/>
                <a:ea typeface="華康新特明體" pitchFamily="49" charset="-120"/>
              </a:defRPr>
            </a:lvl4pPr>
            <a:lvl5pPr marL="2149907" indent="-238879" eaLnBrk="0" hangingPunct="0">
              <a:defRPr kumimoji="1" sz="1400">
                <a:solidFill>
                  <a:schemeClr val="tx1"/>
                </a:solidFill>
                <a:latin typeface="Arial" pitchFamily="34" charset="0"/>
                <a:ea typeface="華康新特明體" pitchFamily="49" charset="-120"/>
              </a:defRPr>
            </a:lvl5pPr>
            <a:lvl6pPr marL="2627664" indent="-238879"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6pPr>
            <a:lvl7pPr marL="3105421" indent="-238879"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7pPr>
            <a:lvl8pPr marL="3583178" indent="-238879"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8pPr>
            <a:lvl9pPr marL="4060935" indent="-238879"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9pPr>
          </a:lstStyle>
          <a:p>
            <a:pPr eaLnBrk="1" hangingPunct="1"/>
            <a:fld id="{BD7680D3-F316-45CC-9807-E01C797AA212}" type="slidenum">
              <a:rPr lang="zh-TW" altLang="en-US" sz="1300">
                <a:ea typeface="新細明體" pitchFamily="18" charset="-120"/>
              </a:rPr>
              <a:pPr eaLnBrk="1" hangingPunct="1"/>
              <a:t>1</a:t>
            </a:fld>
            <a:endParaRPr lang="zh-TW" altLang="en-US" sz="1300" dirty="0">
              <a:ea typeface="新細明體" pitchFamily="18" charset="-120"/>
            </a:endParaRPr>
          </a:p>
        </p:txBody>
      </p:sp>
      <p:sp>
        <p:nvSpPr>
          <p:cNvPr id="47107" name="投影片編號版面配置區 6"/>
          <p:cNvSpPr txBox="1">
            <a:spLocks noGrp="1"/>
          </p:cNvSpPr>
          <p:nvPr/>
        </p:nvSpPr>
        <p:spPr bwMode="auto">
          <a:xfrm>
            <a:off x="5622027" y="6456365"/>
            <a:ext cx="4303025" cy="3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4" tIns="47755" rIns="95514" bIns="47755" anchor="b"/>
          <a:lstStyle>
            <a:lvl1pPr eaLnBrk="0" hangingPunct="0">
              <a:defRPr kumimoji="1" sz="1400">
                <a:solidFill>
                  <a:schemeClr val="tx1"/>
                </a:solidFill>
                <a:latin typeface="Arial" pitchFamily="34" charset="0"/>
                <a:ea typeface="華康新特明體" pitchFamily="49" charset="-120"/>
              </a:defRPr>
            </a:lvl1pPr>
            <a:lvl2pPr marL="742950" indent="-285750" eaLnBrk="0" hangingPunct="0">
              <a:defRPr kumimoji="1" sz="1400">
                <a:solidFill>
                  <a:schemeClr val="tx1"/>
                </a:solidFill>
                <a:latin typeface="Arial" pitchFamily="34" charset="0"/>
                <a:ea typeface="華康新特明體" pitchFamily="49" charset="-120"/>
              </a:defRPr>
            </a:lvl2pPr>
            <a:lvl3pPr marL="1143000" indent="-228600" eaLnBrk="0" hangingPunct="0">
              <a:defRPr kumimoji="1" sz="1400">
                <a:solidFill>
                  <a:schemeClr val="tx1"/>
                </a:solidFill>
                <a:latin typeface="Arial" pitchFamily="34" charset="0"/>
                <a:ea typeface="華康新特明體" pitchFamily="49" charset="-120"/>
              </a:defRPr>
            </a:lvl3pPr>
            <a:lvl4pPr marL="1600200" indent="-228600" eaLnBrk="0" hangingPunct="0">
              <a:defRPr kumimoji="1" sz="1400">
                <a:solidFill>
                  <a:schemeClr val="tx1"/>
                </a:solidFill>
                <a:latin typeface="Arial" pitchFamily="34" charset="0"/>
                <a:ea typeface="華康新特明體" pitchFamily="49" charset="-120"/>
              </a:defRPr>
            </a:lvl4pPr>
            <a:lvl5pPr marL="2057400" indent="-228600" eaLnBrk="0" hangingPunct="0">
              <a:defRPr kumimoji="1" sz="1400">
                <a:solidFill>
                  <a:schemeClr val="tx1"/>
                </a:solidFill>
                <a:latin typeface="Arial" pitchFamily="34" charset="0"/>
                <a:ea typeface="華康新特明體" pitchFamily="49" charset="-120"/>
              </a:defRPr>
            </a:lvl5pPr>
            <a:lvl6pPr marL="2514600" indent="-228600"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6pPr>
            <a:lvl7pPr marL="2971800" indent="-228600"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7pPr>
            <a:lvl8pPr marL="3429000" indent="-228600"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8pPr>
            <a:lvl9pPr marL="3886200" indent="-228600" algn="ctr" eaLnBrk="0" fontAlgn="base" hangingPunct="0">
              <a:spcBef>
                <a:spcPct val="0"/>
              </a:spcBef>
              <a:spcAft>
                <a:spcPct val="0"/>
              </a:spcAft>
              <a:defRPr kumimoji="1" sz="1400">
                <a:solidFill>
                  <a:schemeClr val="tx1"/>
                </a:solidFill>
                <a:latin typeface="Arial" pitchFamily="34" charset="0"/>
                <a:ea typeface="華康新特明體" pitchFamily="49" charset="-120"/>
              </a:defRPr>
            </a:lvl9pPr>
          </a:lstStyle>
          <a:p>
            <a:pPr algn="r" eaLnBrk="1" hangingPunct="1"/>
            <a:fld id="{E9C50B9D-A655-4405-A9FE-5EE4BBBCC20D}" type="slidenum">
              <a:rPr lang="zh-TW" altLang="en-US" sz="1300">
                <a:ea typeface="新細明體" pitchFamily="18" charset="-120"/>
              </a:rPr>
              <a:pPr algn="r" eaLnBrk="1" hangingPunct="1"/>
              <a:t>1</a:t>
            </a:fld>
            <a:endParaRPr lang="en-US" altLang="zh-TW" sz="1300" dirty="0">
              <a:ea typeface="新細明體" pitchFamily="18" charset="-120"/>
            </a:endParaRPr>
          </a:p>
        </p:txBody>
      </p:sp>
      <p:sp>
        <p:nvSpPr>
          <p:cNvPr id="4710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90114" name="標題版面配置區 1"/>
          <p:cNvSpPr>
            <a:spLocks noGrp="1"/>
          </p:cNvSpPr>
          <p:nvPr>
            <p:ph type="ctrTitle"/>
          </p:nvPr>
        </p:nvSpPr>
        <p:spPr>
          <a:xfrm>
            <a:off x="685800" y="2130425"/>
            <a:ext cx="7772400" cy="1470025"/>
          </a:xfrm>
        </p:spPr>
        <p:txBody>
          <a:bodyPr/>
          <a:lstStyle>
            <a:lvl1pPr>
              <a:defRPr sz="4000" smtClean="0">
                <a:solidFill>
                  <a:schemeClr val="folHlink"/>
                </a:solidFill>
              </a:defRPr>
            </a:lvl1pPr>
          </a:lstStyle>
          <a:p>
            <a:r>
              <a:rPr lang="zh-TW" altLang="en-US"/>
              <a:t>按一下以編輯母片標題樣式</a:t>
            </a:r>
          </a:p>
        </p:txBody>
      </p:sp>
      <p:sp>
        <p:nvSpPr>
          <p:cNvPr id="90115" name="文字版面配置區 2"/>
          <p:cNvSpPr>
            <a:spLocks noGrp="1"/>
          </p:cNvSpPr>
          <p:nvPr>
            <p:ph type="subTitle" idx="1"/>
          </p:nvPr>
        </p:nvSpPr>
        <p:spPr>
          <a:xfrm>
            <a:off x="1371600" y="3886200"/>
            <a:ext cx="6400800" cy="1752600"/>
          </a:xfrm>
        </p:spPr>
        <p:txBody>
          <a:bodyPr/>
          <a:lstStyle>
            <a:lvl1pPr marL="0" indent="0" algn="ctr">
              <a:buFont typeface="Arial" charset="0"/>
              <a:buNone/>
              <a:defRPr sz="3200" smtClean="0"/>
            </a:lvl1pPr>
          </a:lstStyle>
          <a:p>
            <a:r>
              <a:rPr lang="zh-TW" altLang="en-US"/>
              <a:t>按一下以編輯母片副標題樣式</a:t>
            </a:r>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ea typeface="標楷體" pitchFamily="65" charset="-120"/>
              </a:defRPr>
            </a:lvl1pPr>
          </a:lstStyle>
          <a:p>
            <a:pPr>
              <a:defRPr/>
            </a:pPr>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pPr>
              <a:defRPr/>
            </a:pPr>
            <a:fld id="{8A77032A-5CB2-4507-B3AF-563389462060}"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F6208A1B-2024-4F3D-A9BB-67898D37254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9611034-A2A7-4235-B440-6075B9930C06}" type="slidenum">
              <a:rPr lang="zh-TW" altLang="en-US"/>
              <a:pPr>
                <a:defRPr/>
              </a:pPr>
              <a:t>‹#›</a:t>
            </a:fld>
            <a:endParaRPr lang="en-US" altLang="zh-TW"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BD6929A-300D-4138-BD7A-BD8E71272006}" type="slidenum">
              <a:rPr lang="zh-TW" altLang="en-US"/>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6B725896-D2F8-44D3-A48D-D4B425B1859D}" type="slidenum">
              <a:rPr lang="zh-TW" altLang="en-US"/>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9AC8319-104C-4BE7-ABE5-995251681A4C}" type="slidenum">
              <a:rPr lang="zh-TW" altLang="en-US"/>
              <a:pPr>
                <a:defRPr/>
              </a:pPr>
              <a:t>‹#›</a:t>
            </a:fld>
            <a:endParaRPr lang="en-US" altLang="zh-TW"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5_標題投影片">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0" y="0"/>
            <a:ext cx="7740332" cy="83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3" rIns="91389" bIns="45693" anchor="ctr"/>
          <a:lstStyle/>
          <a:p>
            <a:pPr defTabSz="912561" eaLnBrk="0" hangingPunct="0"/>
            <a:endParaRPr lang="zh-TW" altLang="en-US" sz="3900">
              <a:solidFill>
                <a:srgbClr val="FF3300"/>
              </a:solidFill>
              <a:latin typeface="Times New Roman" pitchFamily="18" charset="0"/>
            </a:endParaRPr>
          </a:p>
        </p:txBody>
      </p:sp>
      <p:sp>
        <p:nvSpPr>
          <p:cNvPr id="3" name="Rectangle 3"/>
          <p:cNvSpPr>
            <a:spLocks noGrp="1" noChangeArrowheads="1"/>
          </p:cNvSpPr>
          <p:nvPr/>
        </p:nvSpPr>
        <p:spPr bwMode="auto">
          <a:xfrm>
            <a:off x="458117" y="1051976"/>
            <a:ext cx="8227768" cy="547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3" rIns="91389" bIns="45693"/>
          <a:lstStyle/>
          <a:p>
            <a:pPr marL="265706" indent="-265706" algn="l" defTabSz="912561" eaLnBrk="0" hangingPunct="0">
              <a:spcBef>
                <a:spcPct val="20000"/>
              </a:spcBef>
              <a:buFontTx/>
              <a:buChar char="•"/>
            </a:pPr>
            <a:endParaRPr lang="zh-TW" altLang="en-US" sz="2800">
              <a:latin typeface="Times New Roman" pitchFamily="18" charset="0"/>
              <a:ea typeface="標楷體" pitchFamily="65" charset="-120"/>
            </a:endParaRPr>
          </a:p>
        </p:txBody>
      </p:sp>
    </p:spTree>
    <p:extLst>
      <p:ext uri="{BB962C8B-B14F-4D97-AF65-F5344CB8AC3E}">
        <p14:creationId xmlns:p14="http://schemas.microsoft.com/office/powerpoint/2010/main" val="44940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FDB1528-DC3F-4F10-8BA0-4C19256A30B5}"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58837"/>
            <a:ext cx="8388424" cy="777875"/>
          </a:xfrm>
        </p:spPr>
        <p:txBody>
          <a:bodyPr/>
          <a:lstStyle>
            <a:lvl1pPr>
              <a:defRPr b="0">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836712"/>
            <a:ext cx="8229600" cy="5472113"/>
          </a:xfrm>
        </p:spPr>
        <p:txBody>
          <a:bodyPr/>
          <a:lstStyle>
            <a:lvl1pPr marL="0" indent="0">
              <a:buFontTx/>
              <a:buNone/>
              <a:defRPr b="0">
                <a:solidFill>
                  <a:srgbClr val="800000"/>
                </a:solidFill>
              </a:defRPr>
            </a:lvl1pPr>
            <a:lvl2pPr marL="896938" indent="-439738">
              <a:buFontTx/>
              <a:buNone/>
              <a:defRPr/>
            </a:lvl2pPr>
            <a:lvl3pPr>
              <a:defRPr sz="2400"/>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6975475" y="6448425"/>
            <a:ext cx="2133600" cy="365125"/>
          </a:xfrm>
        </p:spPr>
        <p:txBody>
          <a:bodyPr/>
          <a:lstStyle>
            <a:lvl1pPr>
              <a:defRPr/>
            </a:lvl1pPr>
          </a:lstStyle>
          <a:p>
            <a:pPr>
              <a:defRPr/>
            </a:pPr>
            <a:fld id="{756B2FC2-52EC-4D2F-B3ED-3EDF67E50351}"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572FA53-EB9A-404F-AE5D-90866FEC886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B7A8218-C6F2-4CB0-AB95-BD86814D42C7}"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C04AF7A4-8E79-4887-8976-5E0472556B32}"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87CD9C2B-1A76-468B-BD05-751C079BE85C}"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7A78B94F-D13E-4041-BA13-7FF11A1DEA08}"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D8D91C5-76BE-40A2-8DF0-569C2BCB71BC}"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7" descr="S:\研討會\教學與行政革新研討會\100教學與行政革新研討會\專題報告\淡江政策Ctn5-1.jpg"/>
          <p:cNvPicPr>
            <a:picLocks noChangeAspect="1" noChangeArrowheads="1"/>
          </p:cNvPicPr>
          <p:nvPr userDrawn="1"/>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標題版面配置區 1"/>
          <p:cNvSpPr>
            <a:spLocks noGrp="1"/>
          </p:cNvSpPr>
          <p:nvPr>
            <p:ph type="title"/>
          </p:nvPr>
        </p:nvSpPr>
        <p:spPr bwMode="auto">
          <a:xfrm>
            <a:off x="0" y="69850"/>
            <a:ext cx="91440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457200" y="981075"/>
            <a:ext cx="8229600" cy="5472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448425"/>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Times New Roman" pitchFamily="18" charset="0"/>
                <a:ea typeface="新細明體" pitchFamily="18" charset="-120"/>
                <a:cs typeface="Times New Roman" pitchFamily="18" charset="0"/>
              </a:defRPr>
            </a:lvl1pPr>
          </a:lstStyle>
          <a:p>
            <a:pPr>
              <a:defRPr/>
            </a:pPr>
            <a:endParaRPr lang="en-US" altLang="zh-TW"/>
          </a:p>
        </p:txBody>
      </p:sp>
      <p:sp>
        <p:nvSpPr>
          <p:cNvPr id="5" name="頁尾版面配置區 4"/>
          <p:cNvSpPr>
            <a:spLocks noGrp="1"/>
          </p:cNvSpPr>
          <p:nvPr>
            <p:ph type="ftr" sz="quarter" idx="3"/>
          </p:nvPr>
        </p:nvSpPr>
        <p:spPr>
          <a:xfrm>
            <a:off x="3124200" y="64484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867525" y="64484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b="0">
                <a:solidFill>
                  <a:schemeClr val="tx1">
                    <a:lumMod val="75000"/>
                    <a:lumOff val="25000"/>
                  </a:schemeClr>
                </a:solidFill>
                <a:latin typeface="Arial" pitchFamily="34" charset="0"/>
                <a:ea typeface="新細明體" pitchFamily="18" charset="-120"/>
                <a:cs typeface="Arial" pitchFamily="34" charset="0"/>
              </a:defRPr>
            </a:lvl1pPr>
          </a:lstStyle>
          <a:p>
            <a:pPr>
              <a:defRPr/>
            </a:pPr>
            <a:fld id="{6E81A364-D340-4360-9E9D-2ED23A46484A}" type="slidenum">
              <a:rPr lang="zh-TW" altLang="en-US"/>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817" r:id="rId1"/>
    <p:sldLayoutId id="2147483805" r:id="rId2"/>
    <p:sldLayoutId id="2147483818"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21" r:id="rId15"/>
  </p:sldLayoutIdLst>
  <p:hf hdr="0" ftr="0" dt="0"/>
  <p:txStyles>
    <p:titleStyle>
      <a:lvl1pPr algn="ctr" rtl="0" eaLnBrk="0" fontAlgn="base" hangingPunct="0">
        <a:spcBef>
          <a:spcPct val="0"/>
        </a:spcBef>
        <a:spcAft>
          <a:spcPct val="0"/>
        </a:spcAft>
        <a:defRPr sz="3600" b="1" kern="1200">
          <a:solidFill>
            <a:schemeClr val="tx1"/>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271463" indent="-271463" algn="l" rtl="0" eaLnBrk="0" fontAlgn="base" hangingPunct="0">
        <a:spcBef>
          <a:spcPct val="20000"/>
        </a:spcBef>
        <a:spcAft>
          <a:spcPct val="0"/>
        </a:spcAft>
        <a:buFont typeface="Arial" pitchFamily="34" charset="0"/>
        <a:buChar char="•"/>
        <a:defRPr sz="2800" b="1" kern="1200">
          <a:solidFill>
            <a:srgbClr val="C00000"/>
          </a:solidFill>
          <a:latin typeface="Times New Roman" pitchFamily="18" charset="0"/>
          <a:ea typeface="標楷體" pitchFamily="65" charset="-120"/>
          <a:cs typeface="Times New Roman" pitchFamily="18" charset="0"/>
        </a:defRPr>
      </a:lvl1pPr>
      <a:lvl2pPr marL="742950" indent="-285750" algn="l" rtl="0" eaLnBrk="0" fontAlgn="base" hangingPunct="0">
        <a:spcBef>
          <a:spcPct val="20000"/>
        </a:spcBef>
        <a:spcAft>
          <a:spcPct val="0"/>
        </a:spcAft>
        <a:buClr>
          <a:schemeClr val="tx2"/>
        </a:buClr>
        <a:buFont typeface="Wingdings" pitchFamily="2" charset="2"/>
        <a:buChar char="ü"/>
        <a:defRPr sz="2400" kern="1200">
          <a:solidFill>
            <a:schemeClr val="tx1"/>
          </a:solidFill>
          <a:latin typeface="Times New Roman" pitchFamily="18" charset="0"/>
          <a:ea typeface="標楷體" pitchFamily="65" charset="-120"/>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3pPr>
      <a:lvl4pPr marL="1600200" indent="-228600" algn="l" rtl="0" eaLnBrk="0" fontAlgn="base" hangingPunct="0">
        <a:spcBef>
          <a:spcPct val="20000"/>
        </a:spcBef>
        <a:spcAft>
          <a:spcPct val="0"/>
        </a:spcAft>
        <a:buClr>
          <a:schemeClr val="accent2"/>
        </a:buClr>
        <a:buFont typeface="Arial" pitchFamily="34" charset="0"/>
        <a:buChar char="–"/>
        <a:defRPr sz="2000" kern="1200">
          <a:solidFill>
            <a:schemeClr val="accent2"/>
          </a:solidFill>
          <a:latin typeface="Times New Roman" pitchFamily="18" charset="0"/>
          <a:ea typeface="標楷體" pitchFamily="65" charset="-120"/>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159551@mail.tku.edu.tw"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9180512"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3"/>
          <p:cNvSpPr>
            <a:spLocks noChangeArrowheads="1"/>
          </p:cNvSpPr>
          <p:nvPr/>
        </p:nvSpPr>
        <p:spPr bwMode="auto">
          <a:xfrm>
            <a:off x="539552" y="404664"/>
            <a:ext cx="8270940" cy="607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9" tIns="45693" rIns="91389" bIns="45693"/>
          <a:lstStyle/>
          <a:p>
            <a:endParaRPr lang="en-US" altLang="zh-TW" sz="3600" dirty="0">
              <a:latin typeface="+mj-ea"/>
              <a:ea typeface="+mj-ea"/>
            </a:endParaRPr>
          </a:p>
          <a:p>
            <a:pPr defTabSz="912561">
              <a:lnSpc>
                <a:spcPct val="115000"/>
              </a:lnSpc>
            </a:pPr>
            <a:endParaRPr lang="zh-TW" altLang="en-US" sz="3500" dirty="0">
              <a:latin typeface="+mj-ea"/>
              <a:ea typeface="+mj-ea"/>
            </a:endParaRPr>
          </a:p>
        </p:txBody>
      </p:sp>
      <p:sp>
        <p:nvSpPr>
          <p:cNvPr id="13" name="Text Box 5"/>
          <p:cNvSpPr txBox="1">
            <a:spLocks noChangeArrowheads="1"/>
          </p:cNvSpPr>
          <p:nvPr/>
        </p:nvSpPr>
        <p:spPr bwMode="auto">
          <a:xfrm>
            <a:off x="3059832" y="6396335"/>
            <a:ext cx="5184775" cy="461665"/>
          </a:xfrm>
          <a:prstGeom prst="rect">
            <a:avLst/>
          </a:prstGeom>
          <a:noFill/>
          <a:ln w="9525">
            <a:noFill/>
            <a:miter lim="800000"/>
            <a:headEnd/>
            <a:tailEnd/>
          </a:ln>
        </p:spPr>
        <p:txBody>
          <a:bodyPr wrap="square">
            <a:spAutoFit/>
          </a:bodyPr>
          <a:lstStyle/>
          <a:p>
            <a:pPr algn="r"/>
            <a:r>
              <a:rPr lang="en-US" altLang="zh-TW" sz="2400" dirty="0">
                <a:solidFill>
                  <a:srgbClr val="333333"/>
                </a:solidFill>
                <a:ea typeface="細明體" pitchFamily="49" charset="-120"/>
              </a:rPr>
              <a:t>2025.02.18</a:t>
            </a:r>
          </a:p>
        </p:txBody>
      </p:sp>
      <p:sp>
        <p:nvSpPr>
          <p:cNvPr id="15" name="矩形 14"/>
          <p:cNvSpPr/>
          <p:nvPr/>
        </p:nvSpPr>
        <p:spPr>
          <a:xfrm>
            <a:off x="2843808" y="608906"/>
            <a:ext cx="4572000" cy="769441"/>
          </a:xfrm>
          <a:prstGeom prst="rect">
            <a:avLst/>
          </a:prstGeom>
          <a:noFill/>
        </p:spPr>
        <p:txBody>
          <a:bodyPr wrap="square">
            <a:spAutoFit/>
          </a:bodyPr>
          <a:lstStyle/>
          <a:p>
            <a:r>
              <a:rPr lang="zh-TW" altLang="en-US" sz="4400" b="1" dirty="0">
                <a:solidFill>
                  <a:schemeClr val="tx1">
                    <a:lumMod val="95000"/>
                    <a:lumOff val="5000"/>
                  </a:schemeClr>
                </a:solidFill>
                <a:effectLst>
                  <a:glow rad="127000">
                    <a:srgbClr val="FFC000"/>
                  </a:glow>
                  <a:outerShdw blurRad="50800" dist="50800" dir="5400000" algn="ctr" rotWithShape="0">
                    <a:srgbClr val="B5DEE1"/>
                  </a:outerShdw>
                </a:effectLst>
                <a:latin typeface="+mn-ea"/>
                <a:ea typeface="+mn-ea"/>
              </a:rPr>
              <a:t>    淡江大學</a:t>
            </a:r>
            <a:endParaRPr lang="zh-TW" altLang="zh-TW" sz="4400" b="1" dirty="0">
              <a:solidFill>
                <a:schemeClr val="tx1">
                  <a:lumMod val="95000"/>
                  <a:lumOff val="5000"/>
                </a:schemeClr>
              </a:solidFill>
              <a:effectLst>
                <a:glow rad="127000">
                  <a:srgbClr val="FFC000"/>
                </a:glow>
                <a:outerShdw blurRad="50800" dist="50800" dir="5400000" algn="ctr" rotWithShape="0">
                  <a:srgbClr val="B5DEE1"/>
                </a:outerShdw>
              </a:effectLst>
              <a:latin typeface="+mn-ea"/>
              <a:ea typeface="+mn-ea"/>
            </a:endParaRPr>
          </a:p>
        </p:txBody>
      </p:sp>
      <p:sp>
        <p:nvSpPr>
          <p:cNvPr id="7" name="矩形 6"/>
          <p:cNvSpPr/>
          <p:nvPr/>
        </p:nvSpPr>
        <p:spPr>
          <a:xfrm>
            <a:off x="251520" y="2060848"/>
            <a:ext cx="8496944" cy="4216539"/>
          </a:xfrm>
          <a:prstGeom prst="rect">
            <a:avLst/>
          </a:prstGeom>
        </p:spPr>
        <p:txBody>
          <a:bodyPr wrap="square">
            <a:spAutoFit/>
          </a:bodyPr>
          <a:lstStyle/>
          <a:p>
            <a:pPr algn="ctr"/>
            <a:r>
              <a:rPr lang="zh-TW" altLang="en-US" sz="3600" b="1" dirty="0">
                <a:latin typeface="+mj-ea"/>
                <a:ea typeface="+mj-ea"/>
                <a:cs typeface="新細明體" pitchFamily="18" charset="-120"/>
              </a:rPr>
              <a:t>教育部</a:t>
            </a:r>
            <a:r>
              <a:rPr lang="en-US" altLang="zh-TW" sz="3600" b="1" dirty="0">
                <a:latin typeface="+mj-ea"/>
                <a:ea typeface="+mj-ea"/>
                <a:cs typeface="新細明體" pitchFamily="18" charset="-120"/>
              </a:rPr>
              <a:t>114</a:t>
            </a:r>
            <a:r>
              <a:rPr lang="zh-TW" altLang="en-US" sz="3600" b="1" dirty="0">
                <a:latin typeface="+mj-ea"/>
                <a:ea typeface="+mj-ea"/>
                <a:cs typeface="新細明體" pitchFamily="18" charset="-120"/>
              </a:rPr>
              <a:t>年度</a:t>
            </a:r>
            <a:br>
              <a:rPr lang="en-US" altLang="zh-TW" sz="3600" b="1" dirty="0">
                <a:latin typeface="+mj-ea"/>
                <a:ea typeface="+mj-ea"/>
                <a:cs typeface="新細明體" pitchFamily="18" charset="-120"/>
              </a:rPr>
            </a:br>
            <a:r>
              <a:rPr lang="zh-TW" altLang="en-US" sz="3600" b="1" dirty="0">
                <a:latin typeface="+mj-ea"/>
                <a:ea typeface="+mj-ea"/>
                <a:cs typeface="新細明體" pitchFamily="18" charset="-120"/>
              </a:rPr>
              <a:t>鼓勵大專校院選送學生出國研修或</a:t>
            </a:r>
            <a:endParaRPr lang="en-US" altLang="zh-TW" sz="3600" b="1" dirty="0">
              <a:latin typeface="+mj-ea"/>
              <a:ea typeface="+mj-ea"/>
              <a:cs typeface="新細明體" pitchFamily="18" charset="-120"/>
            </a:endParaRPr>
          </a:p>
          <a:p>
            <a:pPr algn="ctr"/>
            <a:r>
              <a:rPr lang="zh-TW" altLang="en-US" sz="3600" b="1" dirty="0">
                <a:latin typeface="+mj-ea"/>
                <a:ea typeface="+mj-ea"/>
                <a:cs typeface="新細明體" pitchFamily="18" charset="-120"/>
              </a:rPr>
              <a:t>國外專業實習補助計畫說明會</a:t>
            </a:r>
            <a:br>
              <a:rPr lang="en-US" altLang="zh-TW" sz="3200" b="1" dirty="0">
                <a:latin typeface="+mj-ea"/>
                <a:ea typeface="+mj-ea"/>
                <a:cs typeface="新細明體" pitchFamily="18" charset="-120"/>
              </a:rPr>
            </a:br>
            <a:r>
              <a:rPr lang="zh-TW" altLang="en-US" sz="3200" b="1" dirty="0">
                <a:solidFill>
                  <a:srgbClr val="003399"/>
                </a:solidFill>
                <a:latin typeface="+mj-ea"/>
                <a:ea typeface="+mj-ea"/>
                <a:cs typeface="新細明體" pitchFamily="18" charset="-120"/>
              </a:rPr>
              <a:t>學海飛颺、學海惜珠計畫</a:t>
            </a:r>
            <a:br>
              <a:rPr lang="zh-TW" altLang="en-US" sz="3200" b="1" dirty="0">
                <a:latin typeface="+mj-ea"/>
                <a:ea typeface="+mj-ea"/>
                <a:cs typeface="新細明體" pitchFamily="18" charset="-120"/>
              </a:rPr>
            </a:br>
            <a:br>
              <a:rPr lang="zh-TW" altLang="en-US" sz="3200" b="1" dirty="0">
                <a:latin typeface="+mj-ea"/>
                <a:ea typeface="+mj-ea"/>
                <a:cs typeface="新細明體" pitchFamily="18" charset="-120"/>
              </a:rPr>
            </a:br>
            <a:br>
              <a:rPr lang="zh-TW" altLang="en-US" sz="3200" dirty="0">
                <a:latin typeface="+mj-ea"/>
                <a:ea typeface="+mj-ea"/>
                <a:cs typeface="新細明體" pitchFamily="18" charset="-120"/>
              </a:rPr>
            </a:br>
            <a:r>
              <a:rPr lang="zh-TW" altLang="en-US" sz="3200" dirty="0">
                <a:latin typeface="+mj-ea"/>
                <a:ea typeface="+mj-ea"/>
                <a:cs typeface="新細明體" pitchFamily="18" charset="-120"/>
              </a:rPr>
              <a:t>  主辦單位</a:t>
            </a:r>
            <a:r>
              <a:rPr lang="en-US" altLang="zh-TW" sz="3200" dirty="0">
                <a:latin typeface="+mj-ea"/>
                <a:ea typeface="+mj-ea"/>
                <a:cs typeface="新細明體" pitchFamily="18" charset="-120"/>
              </a:rPr>
              <a:t>:</a:t>
            </a:r>
          </a:p>
          <a:p>
            <a:pPr algn="ctr"/>
            <a:r>
              <a:rPr lang="zh-TW" altLang="en-US" sz="3200" dirty="0">
                <a:latin typeface="+mj-ea"/>
                <a:ea typeface="+mj-ea"/>
                <a:cs typeface="新細明體" pitchFamily="18" charset="-120"/>
              </a:rPr>
              <a:t>                                 淡江大學國際暨兩岸事務處</a:t>
            </a:r>
            <a:endParaRPr lang="zh-TW" altLang="en-US" sz="3200" dirty="0">
              <a:latin typeface="+mj-ea"/>
              <a:ea typeface="+mj-ea"/>
            </a:endParaRPr>
          </a:p>
        </p:txBody>
      </p:sp>
      <p:pic>
        <p:nvPicPr>
          <p:cNvPr id="8" name="Picture 4" descr="國際交流"/>
          <p:cNvPicPr>
            <a:picLocks noChangeAspect="1" noChangeArrowheads="1"/>
          </p:cNvPicPr>
          <p:nvPr/>
        </p:nvPicPr>
        <p:blipFill>
          <a:blip r:embed="rId4" cstate="print">
            <a:clrChange>
              <a:clrFrom>
                <a:srgbClr val="FFFFFF"/>
              </a:clrFrom>
              <a:clrTo>
                <a:srgbClr val="FFFFFF">
                  <a:alpha val="0"/>
                </a:srgbClr>
              </a:clrTo>
            </a:clrChange>
          </a:blip>
          <a:srcRect l="2347" t="11372" r="3430" b="16064"/>
          <a:stretch>
            <a:fillRect/>
          </a:stretch>
        </p:blipFill>
        <p:spPr bwMode="auto">
          <a:xfrm>
            <a:off x="179512" y="4725144"/>
            <a:ext cx="2665580" cy="1768852"/>
          </a:xfrm>
          <a:prstGeom prst="rect">
            <a:avLst/>
          </a:prstGeom>
          <a:noFill/>
          <a:ln w="9525">
            <a:noFill/>
            <a:miter lim="800000"/>
            <a:headEnd/>
            <a:tailEnd/>
          </a:ln>
        </p:spPr>
      </p:pic>
    </p:spTree>
    <p:extLst>
      <p:ext uri="{BB962C8B-B14F-4D97-AF65-F5344CB8AC3E}">
        <p14:creationId xmlns:p14="http://schemas.microsoft.com/office/powerpoint/2010/main" val="115982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21507"/>
                                        </p:tgtEl>
                                        <p:attrNameLst>
                                          <p:attrName>style.visibility</p:attrName>
                                        </p:attrNameLst>
                                      </p:cBhvr>
                                      <p:to>
                                        <p:strVal val="visible"/>
                                      </p:to>
                                    </p:set>
                                    <p:animEffect transition="in" filter="wipe(up)">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395287" y="1558925"/>
            <a:ext cx="8353425" cy="5040312"/>
          </a:xfrm>
        </p:spPr>
        <p:txBody>
          <a:bodyPr/>
          <a:lstStyle/>
          <a:p>
            <a:pPr>
              <a:defRPr/>
            </a:pPr>
            <a:r>
              <a:rPr lang="en-US" altLang="zh-TW" sz="3600" b="0" dirty="0">
                <a:solidFill>
                  <a:srgbClr val="003399"/>
                </a:solidFill>
                <a:latin typeface="微軟正黑體" pitchFamily="34" charset="-120"/>
                <a:ea typeface="微軟正黑體" pitchFamily="34" charset="-120"/>
              </a:rPr>
              <a:t>1.</a:t>
            </a:r>
            <a:r>
              <a:rPr lang="zh-TW" altLang="en-US" sz="3600" b="0" dirty="0">
                <a:solidFill>
                  <a:srgbClr val="003399"/>
                </a:solidFill>
                <a:latin typeface="微軟正黑體" pitchFamily="34" charset="-120"/>
                <a:ea typeface="微軟正黑體" pitchFamily="34" charset="-120"/>
              </a:rPr>
              <a:t> 申請資料請依所屬系辦規定之期限</a:t>
            </a:r>
            <a:br>
              <a:rPr lang="en-US" altLang="zh-TW" sz="3600" b="0" dirty="0">
                <a:solidFill>
                  <a:srgbClr val="003399"/>
                </a:solidFill>
                <a:latin typeface="微軟正黑體" pitchFamily="34" charset="-120"/>
                <a:ea typeface="微軟正黑體" pitchFamily="34" charset="-120"/>
              </a:rPr>
            </a:br>
            <a:r>
              <a:rPr lang="zh-TW" altLang="en-US" sz="3600" b="0" dirty="0">
                <a:solidFill>
                  <a:srgbClr val="003399"/>
                </a:solidFill>
                <a:latin typeface="微軟正黑體" pitchFamily="34" charset="-120"/>
                <a:ea typeface="微軟正黑體" pitchFamily="34" charset="-120"/>
              </a:rPr>
              <a:t>    交給所屬系辦助理</a:t>
            </a:r>
            <a:br>
              <a:rPr lang="en-US" altLang="zh-TW" sz="3600" b="0" dirty="0">
                <a:solidFill>
                  <a:srgbClr val="003399"/>
                </a:solidFill>
                <a:latin typeface="微軟正黑體" pitchFamily="34" charset="-120"/>
                <a:ea typeface="微軟正黑體" pitchFamily="34" charset="-120"/>
              </a:rPr>
            </a:br>
            <a:r>
              <a:rPr lang="zh-TW" altLang="en-US" sz="3600" b="0" dirty="0">
                <a:solidFill>
                  <a:srgbClr val="003399"/>
                </a:solidFill>
                <a:latin typeface="微軟正黑體" pitchFamily="34" charset="-120"/>
                <a:ea typeface="微軟正黑體" pitchFamily="34" charset="-120"/>
              </a:rPr>
              <a:t>    </a:t>
            </a:r>
            <a:r>
              <a:rPr lang="zh-TW" altLang="en-US" sz="2800" b="0" dirty="0">
                <a:solidFill>
                  <a:srgbClr val="003399"/>
                </a:solidFill>
                <a:latin typeface="微軟正黑體" pitchFamily="34" charset="-120"/>
                <a:ea typeface="微軟正黑體" pitchFamily="34" charset="-120"/>
              </a:rPr>
              <a:t> </a:t>
            </a:r>
            <a:r>
              <a:rPr lang="en-US" altLang="zh-TW" sz="2800" b="0" dirty="0">
                <a:solidFill>
                  <a:srgbClr val="FF0000"/>
                </a:solidFill>
                <a:latin typeface="微軟正黑體" pitchFamily="34" charset="-120"/>
                <a:ea typeface="微軟正黑體" pitchFamily="34" charset="-120"/>
              </a:rPr>
              <a:t>※</a:t>
            </a:r>
            <a:r>
              <a:rPr lang="zh-TW" altLang="en-US" sz="2800" b="0" dirty="0">
                <a:solidFill>
                  <a:srgbClr val="FF0000"/>
                </a:solidFill>
                <a:latin typeface="微軟正黑體" pitchFamily="34" charset="-120"/>
                <a:ea typeface="微軟正黑體" pitchFamily="34" charset="-120"/>
              </a:rPr>
              <a:t>各系辦可自行規定繳交截止日</a:t>
            </a:r>
            <a:br>
              <a:rPr lang="en-US" altLang="zh-TW" sz="2800" b="0" dirty="0">
                <a:solidFill>
                  <a:srgbClr val="FF0000"/>
                </a:solidFill>
                <a:latin typeface="微軟正黑體" pitchFamily="34" charset="-120"/>
                <a:ea typeface="微軟正黑體" pitchFamily="34" charset="-120"/>
              </a:rPr>
            </a:br>
            <a:br>
              <a:rPr lang="en-US" altLang="zh-TW" sz="3600" b="0" dirty="0">
                <a:solidFill>
                  <a:srgbClr val="003399"/>
                </a:solidFill>
                <a:latin typeface="微軟正黑體" pitchFamily="34" charset="-120"/>
                <a:ea typeface="微軟正黑體" pitchFamily="34" charset="-120"/>
              </a:rPr>
            </a:br>
            <a:r>
              <a:rPr lang="en-US" altLang="zh-TW" sz="3600" b="0" dirty="0">
                <a:solidFill>
                  <a:srgbClr val="003399"/>
                </a:solidFill>
                <a:latin typeface="微軟正黑體" pitchFamily="34" charset="-120"/>
                <a:ea typeface="微軟正黑體" pitchFamily="34" charset="-120"/>
              </a:rPr>
              <a:t>2.</a:t>
            </a:r>
            <a:r>
              <a:rPr lang="zh-TW" altLang="en-US" sz="3600" b="0" dirty="0">
                <a:solidFill>
                  <a:srgbClr val="003399"/>
                </a:solidFill>
                <a:latin typeface="微軟正黑體" pitchFamily="34" charset="-120"/>
                <a:ea typeface="微軟正黑體" pitchFamily="34" charset="-120"/>
              </a:rPr>
              <a:t> 各系辦審查推薦並彙整後，於</a:t>
            </a:r>
            <a:r>
              <a:rPr lang="en-US" altLang="zh-TW" sz="3600" b="0" dirty="0">
                <a:solidFill>
                  <a:srgbClr val="FF0000"/>
                </a:solidFill>
                <a:latin typeface="微軟正黑體" pitchFamily="34" charset="-120"/>
                <a:ea typeface="微軟正黑體" pitchFamily="34" charset="-120"/>
              </a:rPr>
              <a:t>114</a:t>
            </a:r>
            <a:r>
              <a:rPr lang="zh-TW" altLang="en-US" sz="3600" b="0" dirty="0">
                <a:solidFill>
                  <a:srgbClr val="FF0000"/>
                </a:solidFill>
                <a:latin typeface="微軟正黑體" pitchFamily="34" charset="-120"/>
                <a:ea typeface="微軟正黑體" pitchFamily="34" charset="-120"/>
              </a:rPr>
              <a:t>年</a:t>
            </a:r>
            <a:br>
              <a:rPr lang="en-US" altLang="zh-TW" sz="3600" b="0" dirty="0">
                <a:solidFill>
                  <a:srgbClr val="FF0000"/>
                </a:solidFill>
                <a:latin typeface="微軟正黑體" pitchFamily="34" charset="-120"/>
                <a:ea typeface="微軟正黑體" pitchFamily="34" charset="-120"/>
              </a:rPr>
            </a:br>
            <a:r>
              <a:rPr lang="zh-TW" altLang="en-US" sz="3600" b="0" dirty="0">
                <a:solidFill>
                  <a:srgbClr val="FF0000"/>
                </a:solidFill>
                <a:latin typeface="微軟正黑體" pitchFamily="34" charset="-120"/>
                <a:ea typeface="微軟正黑體" pitchFamily="34" charset="-120"/>
              </a:rPr>
              <a:t>    </a:t>
            </a:r>
            <a:r>
              <a:rPr lang="en-US" altLang="zh-TW" sz="3600" b="0" dirty="0">
                <a:solidFill>
                  <a:srgbClr val="FF0000"/>
                </a:solidFill>
                <a:latin typeface="微軟正黑體" pitchFamily="34" charset="-120"/>
                <a:ea typeface="微軟正黑體" pitchFamily="34" charset="-120"/>
              </a:rPr>
              <a:t>3</a:t>
            </a:r>
            <a:r>
              <a:rPr lang="zh-TW" altLang="en-US" sz="3600" b="0" dirty="0">
                <a:solidFill>
                  <a:srgbClr val="FF0000"/>
                </a:solidFill>
                <a:latin typeface="微軟正黑體" pitchFamily="34" charset="-120"/>
                <a:ea typeface="微軟正黑體" pitchFamily="34" charset="-120"/>
              </a:rPr>
              <a:t>月</a:t>
            </a:r>
            <a:r>
              <a:rPr lang="en-US" altLang="zh-TW" sz="3600" b="0" dirty="0">
                <a:solidFill>
                  <a:srgbClr val="FF0000"/>
                </a:solidFill>
                <a:latin typeface="微軟正黑體" pitchFamily="34" charset="-120"/>
                <a:ea typeface="微軟正黑體" pitchFamily="34" charset="-120"/>
              </a:rPr>
              <a:t>5</a:t>
            </a:r>
            <a:r>
              <a:rPr lang="zh-TW" altLang="en-US" sz="3600" b="0" dirty="0">
                <a:solidFill>
                  <a:srgbClr val="FF0000"/>
                </a:solidFill>
                <a:latin typeface="微軟正黑體" pitchFamily="34" charset="-120"/>
                <a:ea typeface="微軟正黑體" pitchFamily="34" charset="-120"/>
              </a:rPr>
              <a:t>日</a:t>
            </a:r>
            <a:r>
              <a:rPr lang="en-US" altLang="zh-TW" sz="3600" b="0" dirty="0">
                <a:solidFill>
                  <a:srgbClr val="FF0000"/>
                </a:solidFill>
                <a:latin typeface="微軟正黑體" pitchFamily="34" charset="-120"/>
                <a:ea typeface="微軟正黑體" pitchFamily="34" charset="-120"/>
              </a:rPr>
              <a:t>(</a:t>
            </a:r>
            <a:r>
              <a:rPr lang="zh-TW" altLang="en-US" sz="3600" b="0" dirty="0">
                <a:solidFill>
                  <a:srgbClr val="FF0000"/>
                </a:solidFill>
                <a:latin typeface="微軟正黑體" pitchFamily="34" charset="-120"/>
                <a:ea typeface="微軟正黑體" pitchFamily="34" charset="-120"/>
              </a:rPr>
              <a:t>三</a:t>
            </a:r>
            <a:r>
              <a:rPr lang="en-US" altLang="zh-TW" sz="3600" b="0" dirty="0">
                <a:solidFill>
                  <a:srgbClr val="FF0000"/>
                </a:solidFill>
                <a:latin typeface="微軟正黑體" pitchFamily="34" charset="-120"/>
                <a:ea typeface="微軟正黑體" pitchFamily="34" charset="-120"/>
              </a:rPr>
              <a:t>)</a:t>
            </a:r>
            <a:r>
              <a:rPr lang="zh-TW" altLang="en-US" sz="3600" b="0" dirty="0">
                <a:solidFill>
                  <a:srgbClr val="FF0000"/>
                </a:solidFill>
                <a:latin typeface="微軟正黑體" pitchFamily="34" charset="-120"/>
                <a:ea typeface="微軟正黑體" pitchFamily="34" charset="-120"/>
              </a:rPr>
              <a:t>下午</a:t>
            </a:r>
            <a:r>
              <a:rPr lang="en-US" altLang="zh-TW" sz="3600" b="0" dirty="0">
                <a:solidFill>
                  <a:srgbClr val="FF0000"/>
                </a:solidFill>
                <a:latin typeface="微軟正黑體" pitchFamily="34" charset="-120"/>
                <a:ea typeface="微軟正黑體" pitchFamily="34" charset="-120"/>
              </a:rPr>
              <a:t>5</a:t>
            </a:r>
            <a:r>
              <a:rPr lang="zh-TW" altLang="en-US" sz="3600" b="0" dirty="0">
                <a:solidFill>
                  <a:srgbClr val="FF0000"/>
                </a:solidFill>
                <a:latin typeface="微軟正黑體" pitchFamily="34" charset="-120"/>
                <a:ea typeface="微軟正黑體" pitchFamily="34" charset="-120"/>
              </a:rPr>
              <a:t>點前</a:t>
            </a:r>
            <a:r>
              <a:rPr lang="zh-TW" altLang="en-US" sz="3600" b="0" dirty="0">
                <a:solidFill>
                  <a:srgbClr val="003399"/>
                </a:solidFill>
                <a:latin typeface="微軟正黑體" pitchFamily="34" charset="-120"/>
                <a:ea typeface="微軟正黑體" pitchFamily="34" charset="-120"/>
              </a:rPr>
              <a:t>統一將資料送</a:t>
            </a:r>
            <a:br>
              <a:rPr lang="en-US" altLang="zh-TW" sz="3600" b="0" dirty="0">
                <a:solidFill>
                  <a:srgbClr val="003399"/>
                </a:solidFill>
                <a:latin typeface="微軟正黑體" pitchFamily="34" charset="-120"/>
                <a:ea typeface="微軟正黑體" pitchFamily="34" charset="-120"/>
              </a:rPr>
            </a:br>
            <a:r>
              <a:rPr lang="zh-TW" altLang="en-US" sz="3600" b="0" dirty="0">
                <a:solidFill>
                  <a:srgbClr val="003399"/>
                </a:solidFill>
                <a:latin typeface="微軟正黑體" pitchFamily="34" charset="-120"/>
                <a:ea typeface="微軟正黑體" pitchFamily="34" charset="-120"/>
              </a:rPr>
              <a:t>    至國際處。</a:t>
            </a:r>
            <a:br>
              <a:rPr lang="en-US" altLang="zh-TW" sz="3600" b="0" dirty="0">
                <a:solidFill>
                  <a:srgbClr val="003399"/>
                </a:solidFill>
                <a:latin typeface="微軟正黑體" pitchFamily="34" charset="-120"/>
                <a:ea typeface="微軟正黑體" pitchFamily="34" charset="-120"/>
              </a:rPr>
            </a:br>
            <a:endParaRPr lang="zh-TW" altLang="en-US" sz="3600" b="0" dirty="0">
              <a:solidFill>
                <a:srgbClr val="FF0000"/>
              </a:solidFill>
              <a:latin typeface="微軟正黑體" pitchFamily="34" charset="-120"/>
              <a:ea typeface="微軟正黑體" pitchFamily="34" charset="-120"/>
            </a:endParaRPr>
          </a:p>
        </p:txBody>
      </p:sp>
      <p:sp>
        <p:nvSpPr>
          <p:cNvPr id="27651" name="文字版面配置區 12"/>
          <p:cNvSpPr>
            <a:spLocks noGrp="1"/>
          </p:cNvSpPr>
          <p:nvPr>
            <p:ph type="body" idx="1"/>
          </p:nvPr>
        </p:nvSpPr>
        <p:spPr>
          <a:xfrm>
            <a:off x="0" y="17463"/>
            <a:ext cx="9144000" cy="865187"/>
          </a:xfrm>
        </p:spPr>
        <p:txBody>
          <a:bodyPr/>
          <a:lstStyle/>
          <a:p>
            <a:pPr algn="ctr"/>
            <a:r>
              <a:rPr lang="zh-TW" altLang="en-US" sz="3600" dirty="0">
                <a:solidFill>
                  <a:schemeClr val="tx1"/>
                </a:solidFill>
                <a:latin typeface="微軟正黑體" pitchFamily="34" charset="-120"/>
                <a:ea typeface="微軟正黑體" pitchFamily="34" charset="-120"/>
              </a:rPr>
              <a:t>學海飛颺及學海惜珠</a:t>
            </a:r>
            <a:r>
              <a:rPr lang="en-US" altLang="zh-TW" sz="3600" dirty="0">
                <a:solidFill>
                  <a:schemeClr val="tx1"/>
                </a:solidFill>
                <a:latin typeface="微軟正黑體" pitchFamily="34" charset="-120"/>
                <a:ea typeface="微軟正黑體" pitchFamily="34" charset="-120"/>
              </a:rPr>
              <a:t>-</a:t>
            </a:r>
            <a:r>
              <a:rPr lang="zh-TW" altLang="en-US" sz="3600" dirty="0">
                <a:solidFill>
                  <a:schemeClr val="tx1"/>
                </a:solidFill>
                <a:latin typeface="微軟正黑體" pitchFamily="34" charset="-120"/>
                <a:ea typeface="微軟正黑體" pitchFamily="34" charset="-120"/>
              </a:rPr>
              <a:t>申請截止日期</a:t>
            </a:r>
          </a:p>
        </p:txBody>
      </p:sp>
      <p:sp>
        <p:nvSpPr>
          <p:cNvPr id="27652" name="投影片編號版面配置區 1"/>
          <p:cNvSpPr>
            <a:spLocks noGrp="1"/>
          </p:cNvSpPr>
          <p:nvPr>
            <p:ph type="sldNum" sz="quarter" idx="12"/>
          </p:nvPr>
        </p:nvSpPr>
        <p:spPr>
          <a:noFill/>
        </p:spPr>
        <p:txBody>
          <a:bodyPr/>
          <a:lstStyle/>
          <a:p>
            <a:fld id="{6AE25C97-A243-40F3-AD1D-D59F7779D2FD}" type="slidenum">
              <a:rPr lang="en-US" altLang="zh-TW" smtClean="0"/>
              <a:pPr/>
              <a:t>10</a:t>
            </a:fld>
            <a:endParaRPr lang="en-US" altLang="zh-TW"/>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611559" y="1268413"/>
            <a:ext cx="7848873" cy="5040312"/>
          </a:xfrm>
        </p:spPr>
        <p:txBody>
          <a:bodyPr/>
          <a:lstStyle/>
          <a:p>
            <a:pPr eaLnBrk="1" hangingPunct="1">
              <a:defRPr/>
            </a:pPr>
            <a:r>
              <a:rPr lang="zh-TW" altLang="en-US" sz="2800" dirty="0">
                <a:solidFill>
                  <a:srgbClr val="003399"/>
                </a:solidFill>
                <a:latin typeface="微軟正黑體" pitchFamily="34" charset="-120"/>
                <a:ea typeface="微軟正黑體" pitchFamily="34" charset="-120"/>
              </a:rPr>
              <a:t>◆ </a:t>
            </a:r>
            <a:r>
              <a:rPr kumimoji="1" lang="zh-TW" altLang="en-US" sz="2800" b="0" dirty="0">
                <a:solidFill>
                  <a:srgbClr val="003399"/>
                </a:solidFill>
                <a:latin typeface="微軟正黑體" pitchFamily="34" charset="-120"/>
                <a:ea typeface="微軟正黑體" pitchFamily="34" charset="-120"/>
                <a:cs typeface="+mn-cs"/>
              </a:rPr>
              <a:t>獲本計畫補助出國之選送生，不得同時領取</a:t>
            </a:r>
            <a:br>
              <a:rPr kumimoji="1" lang="en-US" altLang="zh-TW" sz="2800" b="0" dirty="0">
                <a:solidFill>
                  <a:srgbClr val="003399"/>
                </a:solidFill>
                <a:latin typeface="微軟正黑體" pitchFamily="34" charset="-120"/>
                <a:ea typeface="微軟正黑體" pitchFamily="34" charset="-120"/>
                <a:cs typeface="+mn-cs"/>
              </a:rPr>
            </a:br>
            <a:r>
              <a:rPr kumimoji="1" lang="zh-TW" altLang="en-US" sz="2800" b="0" dirty="0">
                <a:solidFill>
                  <a:srgbClr val="003399"/>
                </a:solidFill>
                <a:latin typeface="微軟正黑體" pitchFamily="34" charset="-120"/>
                <a:ea typeface="微軟正黑體" pitchFamily="34" charset="-120"/>
                <a:cs typeface="+mn-cs"/>
              </a:rPr>
              <a:t>    其他國內外及本校提供之出國相關獎助學金。</a:t>
            </a:r>
            <a:br>
              <a:rPr kumimoji="1" lang="en-US" altLang="zh-TW" sz="2800" b="0" dirty="0">
                <a:solidFill>
                  <a:srgbClr val="003399"/>
                </a:solidFill>
                <a:latin typeface="微軟正黑體" pitchFamily="34" charset="-120"/>
                <a:ea typeface="微軟正黑體" pitchFamily="34" charset="-120"/>
                <a:cs typeface="+mn-cs"/>
              </a:rPr>
            </a:br>
            <a:r>
              <a:rPr kumimoji="1" lang="zh-TW" altLang="en-US" sz="2800" b="0" dirty="0">
                <a:solidFill>
                  <a:srgbClr val="003399"/>
                </a:solidFill>
                <a:latin typeface="微軟正黑體" pitchFamily="34" charset="-120"/>
                <a:ea typeface="微軟正黑體" pitchFamily="34" charset="-120"/>
                <a:cs typeface="+mn-cs"/>
              </a:rPr>
              <a:t>    但得依「高級中等以上學校學生就學貸款辦法」</a:t>
            </a:r>
            <a:br>
              <a:rPr kumimoji="1" lang="en-US" altLang="zh-TW" sz="2800" b="0" dirty="0">
                <a:solidFill>
                  <a:srgbClr val="003399"/>
                </a:solidFill>
                <a:latin typeface="微軟正黑體" pitchFamily="34" charset="-120"/>
                <a:ea typeface="微軟正黑體" pitchFamily="34" charset="-120"/>
                <a:cs typeface="+mn-cs"/>
              </a:rPr>
            </a:br>
            <a:r>
              <a:rPr kumimoji="1" lang="zh-TW" altLang="en-US" sz="2800" b="0" dirty="0">
                <a:solidFill>
                  <a:srgbClr val="003399"/>
                </a:solidFill>
                <a:latin typeface="微軟正黑體" pitchFamily="34" charset="-120"/>
                <a:ea typeface="微軟正黑體" pitchFamily="34" charset="-120"/>
                <a:cs typeface="+mn-cs"/>
              </a:rPr>
              <a:t>    申請貸款海外研修費，每人以新臺幣</a:t>
            </a:r>
            <a:r>
              <a:rPr kumimoji="1" lang="en-US" altLang="zh-TW" sz="2800" b="0" dirty="0">
                <a:solidFill>
                  <a:srgbClr val="003399"/>
                </a:solidFill>
                <a:latin typeface="微軟正黑體" pitchFamily="34" charset="-120"/>
                <a:ea typeface="微軟正黑體" pitchFamily="34" charset="-120"/>
                <a:cs typeface="+mn-cs"/>
              </a:rPr>
              <a:t>44</a:t>
            </a:r>
            <a:r>
              <a:rPr kumimoji="1" lang="zh-TW" altLang="en-US" sz="2800" b="0" dirty="0">
                <a:solidFill>
                  <a:srgbClr val="003399"/>
                </a:solidFill>
                <a:latin typeface="微軟正黑體" pitchFamily="34" charset="-120"/>
                <a:ea typeface="微軟正黑體" pitchFamily="34" charset="-120"/>
                <a:cs typeface="+mn-cs"/>
              </a:rPr>
              <a:t>萬為限</a:t>
            </a:r>
            <a:br>
              <a:rPr kumimoji="1" lang="en-US" altLang="zh-TW" sz="2800" b="0" dirty="0">
                <a:solidFill>
                  <a:srgbClr val="003399"/>
                </a:solidFill>
                <a:latin typeface="微軟正黑體" pitchFamily="34" charset="-120"/>
                <a:ea typeface="微軟正黑體" pitchFamily="34" charset="-120"/>
                <a:cs typeface="+mn-cs"/>
              </a:rPr>
            </a:br>
            <a:r>
              <a:rPr kumimoji="1" lang="zh-TW" altLang="en-US" sz="2800" b="0" dirty="0">
                <a:solidFill>
                  <a:srgbClr val="003399"/>
                </a:solidFill>
                <a:latin typeface="微軟正黑體" pitchFamily="34" charset="-120"/>
                <a:ea typeface="微軟正黑體" pitchFamily="34" charset="-120"/>
                <a:cs typeface="+mn-cs"/>
              </a:rPr>
              <a:t>    </a:t>
            </a:r>
            <a:r>
              <a:rPr kumimoji="1" lang="en-US" altLang="zh-TW" sz="2800" b="0" dirty="0">
                <a:solidFill>
                  <a:srgbClr val="003399"/>
                </a:solidFill>
                <a:latin typeface="微軟正黑體" pitchFamily="34" charset="-120"/>
                <a:ea typeface="微軟正黑體" pitchFamily="34" charset="-120"/>
                <a:cs typeface="+mn-cs"/>
              </a:rPr>
              <a:t>(</a:t>
            </a:r>
            <a:r>
              <a:rPr kumimoji="1" lang="zh-TW" altLang="en-US" sz="2800" b="0" dirty="0">
                <a:solidFill>
                  <a:srgbClr val="003399"/>
                </a:solidFill>
                <a:latin typeface="微軟正黑體" pitchFamily="34" charset="-120"/>
                <a:ea typeface="微軟正黑體" pitchFamily="34" charset="-120"/>
                <a:cs typeface="+mn-cs"/>
              </a:rPr>
              <a:t>詳情請洽各銀行貸款單位</a:t>
            </a:r>
            <a:r>
              <a:rPr kumimoji="1" lang="en-US" altLang="zh-TW" sz="2800" b="0" dirty="0">
                <a:solidFill>
                  <a:srgbClr val="003399"/>
                </a:solidFill>
                <a:latin typeface="微軟正黑體" pitchFamily="34" charset="-120"/>
                <a:ea typeface="微軟正黑體" pitchFamily="34" charset="-120"/>
                <a:cs typeface="+mn-cs"/>
              </a:rPr>
              <a:t>)</a:t>
            </a:r>
            <a:r>
              <a:rPr kumimoji="1" lang="zh-TW" altLang="en-US" sz="2800" b="0" dirty="0">
                <a:solidFill>
                  <a:srgbClr val="003399"/>
                </a:solidFill>
                <a:latin typeface="微軟正黑體" pitchFamily="34" charset="-120"/>
                <a:ea typeface="微軟正黑體" pitchFamily="34" charset="-120"/>
                <a:cs typeface="+mn-cs"/>
              </a:rPr>
              <a:t> </a:t>
            </a:r>
            <a:br>
              <a:rPr kumimoji="1" lang="en-US" altLang="zh-TW" sz="2800" b="0" dirty="0">
                <a:solidFill>
                  <a:srgbClr val="003399"/>
                </a:solidFill>
                <a:latin typeface="微軟正黑體" pitchFamily="34" charset="-120"/>
                <a:ea typeface="微軟正黑體" pitchFamily="34" charset="-120"/>
                <a:cs typeface="+mn-cs"/>
              </a:rPr>
            </a:br>
            <a:br>
              <a:rPr kumimoji="1" lang="en-US" altLang="zh-TW" sz="2800" b="0" dirty="0">
                <a:solidFill>
                  <a:srgbClr val="003399"/>
                </a:solidFill>
                <a:latin typeface="微軟正黑體" pitchFamily="34" charset="-120"/>
                <a:ea typeface="微軟正黑體" pitchFamily="34" charset="-120"/>
                <a:cs typeface="+mn-cs"/>
              </a:rPr>
            </a:br>
            <a:r>
              <a:rPr lang="zh-TW" altLang="en-US" sz="2800" dirty="0">
                <a:solidFill>
                  <a:srgbClr val="003399"/>
                </a:solidFill>
                <a:latin typeface="微軟正黑體" pitchFamily="34" charset="-120"/>
                <a:ea typeface="微軟正黑體" pitchFamily="34" charset="-120"/>
              </a:rPr>
              <a:t>◆ </a:t>
            </a:r>
            <a:r>
              <a:rPr kumimoji="1" lang="zh-TW" altLang="en-US" sz="2800" b="0" dirty="0">
                <a:solidFill>
                  <a:srgbClr val="003399"/>
                </a:solidFill>
                <a:latin typeface="微軟正黑體" pitchFamily="34" charset="-120"/>
                <a:ea typeface="微軟正黑體" pitchFamily="34" charset="-120"/>
                <a:cs typeface="+mn-cs"/>
              </a:rPr>
              <a:t>在校甄選時所提出之研修領域不得變更；  </a:t>
            </a:r>
            <a:br>
              <a:rPr kumimoji="1" lang="en-US" altLang="zh-TW" sz="2800" b="0" dirty="0">
                <a:solidFill>
                  <a:srgbClr val="003399"/>
                </a:solidFill>
                <a:latin typeface="微軟正黑體" pitchFamily="34" charset="-120"/>
                <a:ea typeface="微軟正黑體" pitchFamily="34" charset="-120"/>
                <a:cs typeface="+mn-cs"/>
              </a:rPr>
            </a:br>
            <a:r>
              <a:rPr kumimoji="1" lang="zh-TW" altLang="en-US" sz="2800" b="0" dirty="0">
                <a:solidFill>
                  <a:srgbClr val="003399"/>
                </a:solidFill>
                <a:latin typeface="微軟正黑體" pitchFamily="34" charset="-120"/>
                <a:ea typeface="微軟正黑體" pitchFamily="34" charset="-120"/>
                <a:cs typeface="+mn-cs"/>
              </a:rPr>
              <a:t>    若能提出具體說明及繳交學生報告書後，</a:t>
            </a:r>
            <a:br>
              <a:rPr kumimoji="1" lang="en-US" altLang="zh-TW" sz="2800" b="0" dirty="0">
                <a:solidFill>
                  <a:srgbClr val="003399"/>
                </a:solidFill>
                <a:latin typeface="微軟正黑體" pitchFamily="34" charset="-120"/>
                <a:ea typeface="微軟正黑體" pitchFamily="34" charset="-120"/>
                <a:cs typeface="+mn-cs"/>
              </a:rPr>
            </a:br>
            <a:r>
              <a:rPr kumimoji="1" lang="zh-TW" altLang="en-US" sz="2800" b="0" dirty="0">
                <a:solidFill>
                  <a:srgbClr val="003399"/>
                </a:solidFill>
                <a:latin typeface="微軟正黑體" pitchFamily="34" charset="-120"/>
                <a:ea typeface="微軟正黑體" pitchFamily="34" charset="-120"/>
                <a:cs typeface="+mn-cs"/>
              </a:rPr>
              <a:t>    可變更研修國別、研修學校</a:t>
            </a:r>
            <a:r>
              <a:rPr kumimoji="1" lang="en-US" altLang="zh-TW" sz="2800" b="0" dirty="0">
                <a:solidFill>
                  <a:srgbClr val="003399"/>
                </a:solidFill>
                <a:latin typeface="微軟正黑體" pitchFamily="34" charset="-120"/>
                <a:ea typeface="微軟正黑體" pitchFamily="34" charset="-120"/>
                <a:cs typeface="+mn-cs"/>
              </a:rPr>
              <a:t>(</a:t>
            </a:r>
            <a:r>
              <a:rPr kumimoji="1" lang="zh-TW" altLang="en-US" sz="2800" b="0" dirty="0">
                <a:solidFill>
                  <a:srgbClr val="003399"/>
                </a:solidFill>
                <a:latin typeface="微軟正黑體" pitchFamily="34" charset="-120"/>
                <a:ea typeface="微軟正黑體" pitchFamily="34" charset="-120"/>
                <a:cs typeface="+mn-cs"/>
              </a:rPr>
              <a:t>以一次為限</a:t>
            </a:r>
            <a:r>
              <a:rPr kumimoji="1" lang="en-US" altLang="zh-TW" sz="2800" b="0" dirty="0">
                <a:solidFill>
                  <a:srgbClr val="003399"/>
                </a:solidFill>
                <a:latin typeface="微軟正黑體" pitchFamily="34" charset="-120"/>
                <a:ea typeface="微軟正黑體" pitchFamily="34" charset="-120"/>
                <a:cs typeface="+mn-cs"/>
              </a:rPr>
              <a:t>)</a:t>
            </a:r>
            <a:br>
              <a:rPr lang="en-US" altLang="zh-TW" sz="3200" kern="1200" cap="none" dirty="0">
                <a:solidFill>
                  <a:srgbClr val="0070C0"/>
                </a:solidFill>
                <a:latin typeface="標楷體" pitchFamily="65" charset="-120"/>
                <a:ea typeface="標楷體" pitchFamily="65" charset="-120"/>
                <a:cs typeface="+mn-cs"/>
              </a:rPr>
            </a:br>
            <a:br>
              <a:rPr lang="en-US" altLang="zh-TW" sz="2800" kern="1200" cap="none" dirty="0">
                <a:solidFill>
                  <a:srgbClr val="C00000"/>
                </a:solidFill>
                <a:latin typeface="微軟正黑體" pitchFamily="34" charset="-120"/>
                <a:ea typeface="微軟正黑體" pitchFamily="34" charset="-120"/>
                <a:cs typeface="+mn-cs"/>
              </a:rPr>
            </a:br>
            <a:br>
              <a:rPr lang="zh-TW" altLang="en-US" sz="3200" kern="1200" cap="none" dirty="0">
                <a:solidFill>
                  <a:schemeClr val="tx1"/>
                </a:solidFill>
                <a:latin typeface="標楷體" pitchFamily="65" charset="-120"/>
                <a:ea typeface="標楷體" pitchFamily="65" charset="-120"/>
                <a:cs typeface="+mn-cs"/>
              </a:rPr>
            </a:br>
            <a:br>
              <a:rPr lang="zh-TW" altLang="en-US" sz="3200" kern="1200" cap="none" dirty="0">
                <a:solidFill>
                  <a:schemeClr val="tx1"/>
                </a:solidFill>
                <a:latin typeface="標楷體" pitchFamily="65" charset="-120"/>
                <a:ea typeface="標楷體" pitchFamily="65" charset="-120"/>
                <a:cs typeface="+mn-cs"/>
              </a:rPr>
            </a:br>
            <a:br>
              <a:rPr lang="zh-TW" altLang="zh-TW" sz="3200" dirty="0">
                <a:solidFill>
                  <a:schemeClr val="tx1"/>
                </a:solidFill>
                <a:latin typeface="標楷體" pitchFamily="65" charset="-120"/>
                <a:ea typeface="標楷體" pitchFamily="65" charset="-120"/>
              </a:rPr>
            </a:br>
            <a:endParaRPr lang="zh-TW" altLang="en-US" sz="3200" dirty="0">
              <a:solidFill>
                <a:schemeClr val="tx1"/>
              </a:solidFill>
              <a:latin typeface="標楷體" pitchFamily="65" charset="-120"/>
              <a:ea typeface="標楷體" pitchFamily="65" charset="-120"/>
            </a:endParaRPr>
          </a:p>
        </p:txBody>
      </p:sp>
      <p:sp>
        <p:nvSpPr>
          <p:cNvPr id="34820" name="投影片編號版面配置區 1"/>
          <p:cNvSpPr>
            <a:spLocks noGrp="1"/>
          </p:cNvSpPr>
          <p:nvPr>
            <p:ph type="sldNum" sz="quarter" idx="12"/>
          </p:nvPr>
        </p:nvSpPr>
        <p:spPr>
          <a:noFill/>
        </p:spPr>
        <p:txBody>
          <a:bodyPr/>
          <a:lstStyle/>
          <a:p>
            <a:fld id="{CB7ABF0A-AA24-470C-A7A2-965580F18FF3}" type="slidenum">
              <a:rPr lang="en-US" altLang="zh-TW" smtClean="0"/>
              <a:pPr/>
              <a:t>11</a:t>
            </a:fld>
            <a:endParaRPr lang="en-US" altLang="zh-TW"/>
          </a:p>
        </p:txBody>
      </p:sp>
      <p:sp>
        <p:nvSpPr>
          <p:cNvPr id="5" name="文字版面配置區 12">
            <a:extLst>
              <a:ext uri="{FF2B5EF4-FFF2-40B4-BE49-F238E27FC236}">
                <a16:creationId xmlns:a16="http://schemas.microsoft.com/office/drawing/2014/main" id="{1C4C5F2D-9505-CB58-B850-797B8D04C847}"/>
              </a:ext>
            </a:extLst>
          </p:cNvPr>
          <p:cNvSpPr txBox="1">
            <a:spLocks/>
          </p:cNvSpPr>
          <p:nvPr/>
        </p:nvSpPr>
        <p:spPr bwMode="auto">
          <a:xfrm>
            <a:off x="-180528" y="0"/>
            <a:ext cx="9324528"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000" b="1" kern="1200">
                <a:solidFill>
                  <a:schemeClr val="tx1">
                    <a:tint val="75000"/>
                  </a:schemeClr>
                </a:solidFill>
                <a:latin typeface="Times New Roman" pitchFamily="18" charset="0"/>
                <a:ea typeface="標楷體" pitchFamily="65" charset="-120"/>
                <a:cs typeface="Times New Roman" pitchFamily="18" charset="0"/>
              </a:defRPr>
            </a:lvl1pPr>
            <a:lvl2pPr marL="457200" indent="0" algn="l" rtl="0" eaLnBrk="0" fontAlgn="base" hangingPunct="0">
              <a:spcBef>
                <a:spcPct val="20000"/>
              </a:spcBef>
              <a:spcAft>
                <a:spcPct val="0"/>
              </a:spcAft>
              <a:buClr>
                <a:schemeClr val="tx2"/>
              </a:buClr>
              <a:buFont typeface="Wingdings" pitchFamily="2" charset="2"/>
              <a:buNone/>
              <a:defRPr sz="1800" kern="1200">
                <a:solidFill>
                  <a:schemeClr val="tx1">
                    <a:tint val="75000"/>
                  </a:schemeClr>
                </a:solidFill>
                <a:latin typeface="Times New Roman" pitchFamily="18" charset="0"/>
                <a:ea typeface="標楷體" pitchFamily="65" charset="-120"/>
                <a:cs typeface="Times New Roman" pitchFamily="18" charset="0"/>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Times New Roman" pitchFamily="18" charset="0"/>
                <a:ea typeface="標楷體" pitchFamily="65" charset="-120"/>
                <a:cs typeface="Times New Roman" pitchFamily="18" charset="0"/>
              </a:defRPr>
            </a:lvl3pPr>
            <a:lvl4pPr marL="1371600" indent="0" algn="l" rtl="0" eaLnBrk="0" fontAlgn="base" hangingPunct="0">
              <a:spcBef>
                <a:spcPct val="20000"/>
              </a:spcBef>
              <a:spcAft>
                <a:spcPct val="0"/>
              </a:spcAft>
              <a:buClr>
                <a:schemeClr val="accent2"/>
              </a:buClr>
              <a:buFont typeface="Arial" pitchFamily="34" charset="0"/>
              <a:buNone/>
              <a:defRPr sz="1400" kern="1200">
                <a:solidFill>
                  <a:schemeClr val="tx1">
                    <a:tint val="75000"/>
                  </a:schemeClr>
                </a:solidFill>
                <a:latin typeface="Times New Roman" pitchFamily="18" charset="0"/>
                <a:ea typeface="標楷體" pitchFamily="65" charset="-120"/>
                <a:cs typeface="Times New Roman" pitchFamily="18" charset="0"/>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Times New Roman" pitchFamily="18" charset="0"/>
                <a:ea typeface="標楷體" pitchFamily="65" charset="-120"/>
                <a:cs typeface="Times New Roman" pitchFamily="18"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kumimoji="0" lang="zh-TW" altLang="en-US" sz="3600" dirty="0">
                <a:solidFill>
                  <a:schemeClr val="tx1"/>
                </a:solidFill>
                <a:latin typeface="微軟正黑體" pitchFamily="34" charset="-120"/>
                <a:ea typeface="微軟正黑體" pitchFamily="34" charset="-120"/>
              </a:rPr>
              <a:t>學海飛颺及學海惜珠</a:t>
            </a:r>
            <a:r>
              <a:rPr kumimoji="0" lang="en-US" altLang="zh-TW" sz="3600" dirty="0">
                <a:solidFill>
                  <a:schemeClr val="tx1"/>
                </a:solidFill>
                <a:latin typeface="微軟正黑體" pitchFamily="34" charset="-120"/>
                <a:ea typeface="微軟正黑體" pitchFamily="34" charset="-120"/>
              </a:rPr>
              <a:t>-</a:t>
            </a:r>
            <a:r>
              <a:rPr kumimoji="0" lang="zh-TW" altLang="en-US" sz="3600" dirty="0">
                <a:solidFill>
                  <a:schemeClr val="tx1"/>
                </a:solidFill>
                <a:latin typeface="微軟正黑體" pitchFamily="34" charset="-120"/>
                <a:ea typeface="微軟正黑體" pitchFamily="34" charset="-120"/>
              </a:rPr>
              <a:t>注意事項</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395287" y="1580791"/>
            <a:ext cx="8353425" cy="5040312"/>
          </a:xfrm>
        </p:spPr>
        <p:txBody>
          <a:bodyPr/>
          <a:lstStyle/>
          <a:p>
            <a:pPr eaLnBrk="1" hangingPunct="1">
              <a:defRPr/>
            </a:pPr>
            <a:br>
              <a:rPr lang="en-US" altLang="zh-TW" sz="2800" kern="1200" cap="none" dirty="0">
                <a:solidFill>
                  <a:schemeClr val="tx1"/>
                </a:solidFill>
                <a:latin typeface="標楷體" pitchFamily="65" charset="-120"/>
                <a:ea typeface="標楷體" pitchFamily="65" charset="-120"/>
              </a:rPr>
            </a:br>
            <a:r>
              <a:rPr lang="zh-TW" altLang="en-US" sz="2800" dirty="0">
                <a:solidFill>
                  <a:srgbClr val="FF0000"/>
                </a:solidFill>
                <a:latin typeface="微軟正黑體" pitchFamily="34" charset="-120"/>
                <a:ea typeface="微軟正黑體" pitchFamily="34" charset="-120"/>
              </a:rPr>
              <a:t>◆</a:t>
            </a:r>
            <a:r>
              <a:rPr lang="zh-TW" altLang="en-US" sz="2800" b="0" dirty="0">
                <a:solidFill>
                  <a:srgbClr val="9E0000"/>
                </a:solidFill>
                <a:latin typeface="微軟正黑體" pitchFamily="34" charset="-120"/>
                <a:ea typeface="微軟正黑體" pitchFamily="34" charset="-120"/>
              </a:rPr>
              <a:t> </a:t>
            </a:r>
            <a:r>
              <a:rPr lang="zh-TW" altLang="en-US" sz="2800" b="0" dirty="0">
                <a:solidFill>
                  <a:srgbClr val="FF0000"/>
                </a:solidFill>
                <a:latin typeface="微軟正黑體" pitchFamily="34" charset="-120"/>
                <a:ea typeface="微軟正黑體" pitchFamily="34" charset="-120"/>
              </a:rPr>
              <a:t>依教育部規定同一申請人、同一教育階段</a:t>
            </a:r>
            <a:br>
              <a:rPr lang="en-US" altLang="zh-TW" sz="2800" b="0" dirty="0">
                <a:solidFill>
                  <a:srgbClr val="FF0000"/>
                </a:solidFill>
                <a:latin typeface="微軟正黑體" pitchFamily="34" charset="-120"/>
                <a:ea typeface="微軟正黑體" pitchFamily="34" charset="-120"/>
              </a:rPr>
            </a:br>
            <a:r>
              <a:rPr lang="zh-TW" altLang="en-US" sz="2800" b="0" dirty="0">
                <a:solidFill>
                  <a:srgbClr val="FF0000"/>
                </a:solidFill>
                <a:latin typeface="微軟正黑體" pitchFamily="34" charset="-120"/>
                <a:ea typeface="微軟正黑體" pitchFamily="34" charset="-120"/>
              </a:rPr>
              <a:t>    以補助一次為限。</a:t>
            </a:r>
            <a:r>
              <a:rPr lang="en-US" altLang="zh-TW" sz="2800" b="0" dirty="0">
                <a:solidFill>
                  <a:srgbClr val="003399"/>
                </a:solidFill>
                <a:latin typeface="微軟正黑體" pitchFamily="34" charset="-120"/>
                <a:ea typeface="微軟正黑體" pitchFamily="34" charset="-120"/>
              </a:rPr>
              <a:t>(</a:t>
            </a:r>
            <a:r>
              <a:rPr lang="zh-TW" altLang="en-US" sz="2800" b="0" dirty="0">
                <a:solidFill>
                  <a:srgbClr val="003399"/>
                </a:solidFill>
                <a:latin typeface="微軟正黑體" pitchFamily="34" charset="-120"/>
                <a:ea typeface="微軟正黑體" pitchFamily="34" charset="-120"/>
              </a:rPr>
              <a:t>學海飛颺、學海惜珠、</a:t>
            </a:r>
            <a:br>
              <a:rPr lang="en-US" altLang="zh-TW" sz="2800" b="0" dirty="0">
                <a:solidFill>
                  <a:srgbClr val="003399"/>
                </a:solidFill>
                <a:latin typeface="微軟正黑體" pitchFamily="34" charset="-120"/>
                <a:ea typeface="微軟正黑體" pitchFamily="34" charset="-120"/>
              </a:rPr>
            </a:br>
            <a:r>
              <a:rPr lang="zh-TW" altLang="en-US" sz="2800" b="0" dirty="0">
                <a:solidFill>
                  <a:srgbClr val="003399"/>
                </a:solidFill>
                <a:latin typeface="微軟正黑體" pitchFamily="34" charset="-120"/>
                <a:ea typeface="微軟正黑體" pitchFamily="34" charset="-120"/>
              </a:rPr>
              <a:t>    學海築夢擇一</a:t>
            </a:r>
            <a:r>
              <a:rPr lang="en-US" altLang="zh-TW" sz="2800" b="0" dirty="0">
                <a:solidFill>
                  <a:srgbClr val="003399"/>
                </a:solidFill>
                <a:latin typeface="微軟正黑體" pitchFamily="34" charset="-120"/>
                <a:ea typeface="微軟正黑體" pitchFamily="34" charset="-120"/>
              </a:rPr>
              <a:t>)</a:t>
            </a:r>
            <a:br>
              <a:rPr lang="en-US" altLang="zh-TW" sz="2800" b="0" dirty="0">
                <a:solidFill>
                  <a:srgbClr val="003399"/>
                </a:solidFill>
                <a:latin typeface="微軟正黑體" pitchFamily="34" charset="-120"/>
                <a:ea typeface="微軟正黑體" pitchFamily="34" charset="-120"/>
              </a:rPr>
            </a:br>
            <a:br>
              <a:rPr lang="en-US" altLang="zh-TW" sz="2800" b="0" dirty="0">
                <a:solidFill>
                  <a:srgbClr val="003399"/>
                </a:solidFill>
                <a:latin typeface="微軟正黑體" pitchFamily="34" charset="-120"/>
                <a:ea typeface="微軟正黑體" pitchFamily="34" charset="-120"/>
              </a:rPr>
            </a:br>
            <a:r>
              <a:rPr lang="zh-TW" altLang="en-US" sz="2800" dirty="0">
                <a:solidFill>
                  <a:srgbClr val="FF0000"/>
                </a:solidFill>
                <a:latin typeface="微軟正黑體" pitchFamily="34" charset="-120"/>
                <a:ea typeface="微軟正黑體" pitchFamily="34" charset="-120"/>
              </a:rPr>
              <a:t>◆</a:t>
            </a:r>
            <a:r>
              <a:rPr lang="zh-TW" altLang="en-US" sz="2800" b="0" dirty="0">
                <a:solidFill>
                  <a:srgbClr val="FF0000"/>
                </a:solidFill>
                <a:latin typeface="微軟正黑體" pitchFamily="34" charset="-120"/>
                <a:ea typeface="微軟正黑體" pitchFamily="34" charset="-120"/>
              </a:rPr>
              <a:t>計畫不一定通過，未核定前如有產生任何費用，</a:t>
            </a:r>
            <a:br>
              <a:rPr lang="zh-TW" altLang="en-US" sz="2800" b="0" dirty="0">
                <a:solidFill>
                  <a:srgbClr val="FF0000"/>
                </a:solidFill>
                <a:latin typeface="微軟正黑體" pitchFamily="34" charset="-120"/>
                <a:ea typeface="微軟正黑體" pitchFamily="34" charset="-120"/>
              </a:rPr>
            </a:br>
            <a:r>
              <a:rPr lang="zh-TW" altLang="en-US" sz="2800" b="0" dirty="0">
                <a:solidFill>
                  <a:srgbClr val="FF0000"/>
                </a:solidFill>
                <a:latin typeface="微軟正黑體" pitchFamily="34" charset="-120"/>
                <a:ea typeface="微軟正黑體" pitchFamily="34" charset="-120"/>
              </a:rPr>
              <a:t>   請自行負責。</a:t>
            </a:r>
            <a:br>
              <a:rPr lang="zh-TW" altLang="en-US" sz="2800" b="0" dirty="0">
                <a:solidFill>
                  <a:srgbClr val="003399"/>
                </a:solidFill>
                <a:latin typeface="微軟正黑體" pitchFamily="34" charset="-120"/>
                <a:ea typeface="微軟正黑體" pitchFamily="34" charset="-120"/>
              </a:rPr>
            </a:br>
            <a:br>
              <a:rPr lang="en-US" altLang="zh-TW" sz="2800" b="0" dirty="0">
                <a:solidFill>
                  <a:srgbClr val="003399"/>
                </a:solidFill>
                <a:latin typeface="微軟正黑體" pitchFamily="34" charset="-120"/>
                <a:ea typeface="微軟正黑體" pitchFamily="34" charset="-120"/>
              </a:rPr>
            </a:br>
            <a:br>
              <a:rPr lang="en-US" altLang="zh-TW" sz="2800" b="0" dirty="0">
                <a:solidFill>
                  <a:srgbClr val="003399"/>
                </a:solidFill>
                <a:latin typeface="微軟正黑體" pitchFamily="34" charset="-120"/>
                <a:ea typeface="微軟正黑體" pitchFamily="34" charset="-120"/>
              </a:rPr>
            </a:br>
            <a:br>
              <a:rPr lang="en-US" altLang="zh-TW" sz="3200" kern="1200" cap="none" dirty="0">
                <a:solidFill>
                  <a:srgbClr val="FF0000"/>
                </a:solidFill>
                <a:latin typeface="標楷體" pitchFamily="65" charset="-120"/>
                <a:ea typeface="標楷體" pitchFamily="65" charset="-120"/>
              </a:rPr>
            </a:br>
            <a:endParaRPr lang="zh-TW" altLang="en-US" sz="3200" dirty="0">
              <a:solidFill>
                <a:srgbClr val="FF0000"/>
              </a:solidFill>
              <a:latin typeface="標楷體" pitchFamily="65" charset="-120"/>
              <a:ea typeface="標楷體" pitchFamily="65" charset="-120"/>
            </a:endParaRPr>
          </a:p>
        </p:txBody>
      </p:sp>
      <p:sp>
        <p:nvSpPr>
          <p:cNvPr id="35844" name="投影片編號版面配置區 1"/>
          <p:cNvSpPr>
            <a:spLocks noGrp="1"/>
          </p:cNvSpPr>
          <p:nvPr>
            <p:ph type="sldNum" sz="quarter" idx="12"/>
          </p:nvPr>
        </p:nvSpPr>
        <p:spPr>
          <a:noFill/>
        </p:spPr>
        <p:txBody>
          <a:bodyPr/>
          <a:lstStyle/>
          <a:p>
            <a:fld id="{0536AC33-85A5-4C06-8F98-C80603B9F249}" type="slidenum">
              <a:rPr lang="en-US" altLang="zh-TW" smtClean="0"/>
              <a:pPr/>
              <a:t>12</a:t>
            </a:fld>
            <a:endParaRPr lang="en-US" altLang="zh-TW"/>
          </a:p>
        </p:txBody>
      </p:sp>
      <p:sp>
        <p:nvSpPr>
          <p:cNvPr id="4" name="文字版面配置區 12">
            <a:extLst>
              <a:ext uri="{FF2B5EF4-FFF2-40B4-BE49-F238E27FC236}">
                <a16:creationId xmlns:a16="http://schemas.microsoft.com/office/drawing/2014/main" id="{F662FDB1-A120-6972-11E1-A0592F01379A}"/>
              </a:ext>
            </a:extLst>
          </p:cNvPr>
          <p:cNvSpPr txBox="1">
            <a:spLocks/>
          </p:cNvSpPr>
          <p:nvPr/>
        </p:nvSpPr>
        <p:spPr bwMode="auto">
          <a:xfrm>
            <a:off x="-180528" y="0"/>
            <a:ext cx="9324528"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000" b="1" kern="1200">
                <a:solidFill>
                  <a:schemeClr val="tx1">
                    <a:tint val="75000"/>
                  </a:schemeClr>
                </a:solidFill>
                <a:latin typeface="Times New Roman" pitchFamily="18" charset="0"/>
                <a:ea typeface="標楷體" pitchFamily="65" charset="-120"/>
                <a:cs typeface="Times New Roman" pitchFamily="18" charset="0"/>
              </a:defRPr>
            </a:lvl1pPr>
            <a:lvl2pPr marL="457200" indent="0" algn="l" rtl="0" eaLnBrk="0" fontAlgn="base" hangingPunct="0">
              <a:spcBef>
                <a:spcPct val="20000"/>
              </a:spcBef>
              <a:spcAft>
                <a:spcPct val="0"/>
              </a:spcAft>
              <a:buClr>
                <a:schemeClr val="tx2"/>
              </a:buClr>
              <a:buFont typeface="Wingdings" pitchFamily="2" charset="2"/>
              <a:buNone/>
              <a:defRPr sz="1800" kern="1200">
                <a:solidFill>
                  <a:schemeClr val="tx1">
                    <a:tint val="75000"/>
                  </a:schemeClr>
                </a:solidFill>
                <a:latin typeface="Times New Roman" pitchFamily="18" charset="0"/>
                <a:ea typeface="標楷體" pitchFamily="65" charset="-120"/>
                <a:cs typeface="Times New Roman" pitchFamily="18" charset="0"/>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Times New Roman" pitchFamily="18" charset="0"/>
                <a:ea typeface="標楷體" pitchFamily="65" charset="-120"/>
                <a:cs typeface="Times New Roman" pitchFamily="18" charset="0"/>
              </a:defRPr>
            </a:lvl3pPr>
            <a:lvl4pPr marL="1371600" indent="0" algn="l" rtl="0" eaLnBrk="0" fontAlgn="base" hangingPunct="0">
              <a:spcBef>
                <a:spcPct val="20000"/>
              </a:spcBef>
              <a:spcAft>
                <a:spcPct val="0"/>
              </a:spcAft>
              <a:buClr>
                <a:schemeClr val="accent2"/>
              </a:buClr>
              <a:buFont typeface="Arial" pitchFamily="34" charset="0"/>
              <a:buNone/>
              <a:defRPr sz="1400" kern="1200">
                <a:solidFill>
                  <a:schemeClr val="tx1">
                    <a:tint val="75000"/>
                  </a:schemeClr>
                </a:solidFill>
                <a:latin typeface="Times New Roman" pitchFamily="18" charset="0"/>
                <a:ea typeface="標楷體" pitchFamily="65" charset="-120"/>
                <a:cs typeface="Times New Roman" pitchFamily="18" charset="0"/>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Times New Roman" pitchFamily="18" charset="0"/>
                <a:ea typeface="標楷體" pitchFamily="65" charset="-120"/>
                <a:cs typeface="Times New Roman" pitchFamily="18"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kumimoji="0" lang="zh-TW" altLang="en-US" sz="3600" dirty="0">
                <a:solidFill>
                  <a:schemeClr val="tx1"/>
                </a:solidFill>
                <a:latin typeface="微軟正黑體" pitchFamily="34" charset="-120"/>
                <a:ea typeface="微軟正黑體" pitchFamily="34" charset="-120"/>
              </a:rPr>
              <a:t>學海飛颺及學海惜珠</a:t>
            </a:r>
            <a:r>
              <a:rPr kumimoji="0" lang="en-US" altLang="zh-TW" sz="3600" dirty="0">
                <a:solidFill>
                  <a:schemeClr val="tx1"/>
                </a:solidFill>
                <a:latin typeface="微軟正黑體" pitchFamily="34" charset="-120"/>
                <a:ea typeface="微軟正黑體" pitchFamily="34" charset="-120"/>
              </a:rPr>
              <a:t>-</a:t>
            </a:r>
            <a:r>
              <a:rPr kumimoji="0" lang="zh-TW" altLang="en-US" sz="3600" dirty="0">
                <a:solidFill>
                  <a:schemeClr val="tx1"/>
                </a:solidFill>
                <a:latin typeface="微軟正黑體" pitchFamily="34" charset="-120"/>
                <a:ea typeface="微軟正黑體" pitchFamily="34" charset="-120"/>
              </a:rPr>
              <a:t>注意事項</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5"/>
          <p:cNvSpPr>
            <a:spLocks noGrp="1"/>
          </p:cNvSpPr>
          <p:nvPr>
            <p:ph type="title"/>
          </p:nvPr>
        </p:nvSpPr>
        <p:spPr/>
        <p:txBody>
          <a:bodyPr/>
          <a:lstStyle/>
          <a:p>
            <a:pPr algn="ctr"/>
            <a:r>
              <a:rPr lang="zh-TW" altLang="en-US" b="1" dirty="0">
                <a:latin typeface="微軟正黑體" pitchFamily="34" charset="-120"/>
                <a:ea typeface="微軟正黑體" pitchFamily="34" charset="-120"/>
              </a:rPr>
              <a:t>申請時程總結</a:t>
            </a:r>
          </a:p>
        </p:txBody>
      </p:sp>
      <p:sp>
        <p:nvSpPr>
          <p:cNvPr id="37891" name="直排文字版面配置區 6"/>
          <p:cNvSpPr>
            <a:spLocks noGrp="1"/>
          </p:cNvSpPr>
          <p:nvPr>
            <p:ph type="body" orient="vert" idx="1"/>
          </p:nvPr>
        </p:nvSpPr>
        <p:spPr>
          <a:xfrm>
            <a:off x="457199" y="981075"/>
            <a:ext cx="8543925" cy="5472113"/>
          </a:xfrm>
        </p:spPr>
        <p:txBody>
          <a:bodyPr vert="horz"/>
          <a:lstStyle/>
          <a:p>
            <a:pPr marL="0" indent="0">
              <a:buNone/>
            </a:pPr>
            <a:r>
              <a:rPr lang="zh-TW" altLang="en-US" sz="2800" dirty="0">
                <a:solidFill>
                  <a:srgbClr val="FF0000"/>
                </a:solidFill>
                <a:latin typeface="微軟正黑體" pitchFamily="34" charset="-120"/>
                <a:ea typeface="微軟正黑體" pitchFamily="34" charset="-120"/>
              </a:rPr>
              <a:t>◆</a:t>
            </a:r>
            <a:r>
              <a:rPr lang="zh-TW" altLang="en-US" b="0" dirty="0">
                <a:solidFill>
                  <a:srgbClr val="FF0000"/>
                </a:solidFill>
                <a:latin typeface="+mj-ea"/>
                <a:ea typeface="+mj-ea"/>
              </a:rPr>
              <a:t> 依各系所自行規定之繳交時間提交申請。</a:t>
            </a:r>
            <a:endParaRPr lang="en-US" altLang="zh-TW" b="0" dirty="0">
              <a:solidFill>
                <a:srgbClr val="FF0000"/>
              </a:solidFill>
              <a:latin typeface="+mj-ea"/>
              <a:ea typeface="+mj-ea"/>
            </a:endParaRPr>
          </a:p>
          <a:p>
            <a:pPr>
              <a:buFontTx/>
              <a:buAutoNum type="arabicPeriod"/>
            </a:pPr>
            <a:endParaRPr lang="en-US" altLang="zh-TW" b="0" dirty="0">
              <a:solidFill>
                <a:srgbClr val="FF0000"/>
              </a:solidFill>
              <a:latin typeface="+mj-ea"/>
              <a:ea typeface="+mj-ea"/>
            </a:endParaRPr>
          </a:p>
          <a:p>
            <a:pPr marL="0" indent="0">
              <a:buNone/>
            </a:pPr>
            <a:r>
              <a:rPr lang="zh-TW" altLang="en-US" sz="2800" dirty="0">
                <a:solidFill>
                  <a:srgbClr val="FF0000"/>
                </a:solidFill>
                <a:latin typeface="微軟正黑體" pitchFamily="34" charset="-120"/>
                <a:ea typeface="微軟正黑體" pitchFamily="34" charset="-120"/>
              </a:rPr>
              <a:t>◆</a:t>
            </a:r>
            <a:r>
              <a:rPr lang="zh-TW" altLang="en-US" b="0" dirty="0">
                <a:solidFill>
                  <a:srgbClr val="FF0000"/>
                </a:solidFill>
                <a:latin typeface="+mj-ea"/>
                <a:ea typeface="+mj-ea"/>
              </a:rPr>
              <a:t> 六月公告申請結果。</a:t>
            </a:r>
            <a:endParaRPr lang="en-US" altLang="zh-TW" b="0" dirty="0">
              <a:solidFill>
                <a:srgbClr val="FF0000"/>
              </a:solidFill>
              <a:latin typeface="+mj-ea"/>
              <a:ea typeface="+mj-ea"/>
            </a:endParaRPr>
          </a:p>
          <a:p>
            <a:pPr>
              <a:buFontTx/>
              <a:buAutoNum type="arabicPeriod"/>
            </a:pPr>
            <a:endParaRPr lang="en-US" altLang="zh-TW" b="0" dirty="0">
              <a:solidFill>
                <a:srgbClr val="FF0000"/>
              </a:solidFill>
              <a:latin typeface="+mj-ea"/>
              <a:ea typeface="+mj-ea"/>
            </a:endParaRPr>
          </a:p>
          <a:p>
            <a:pPr marL="0" indent="0">
              <a:buNone/>
            </a:pPr>
            <a:r>
              <a:rPr lang="zh-TW" altLang="en-US" sz="2800" dirty="0">
                <a:solidFill>
                  <a:srgbClr val="FF0000"/>
                </a:solidFill>
                <a:latin typeface="微軟正黑體" pitchFamily="34" charset="-120"/>
                <a:ea typeface="微軟正黑體" pitchFamily="34" charset="-120"/>
              </a:rPr>
              <a:t>◆</a:t>
            </a:r>
            <a:r>
              <a:rPr lang="zh-TW" altLang="en-US" b="0" dirty="0">
                <a:solidFill>
                  <a:srgbClr val="FF0000"/>
                </a:solidFill>
                <a:latin typeface="+mj-ea"/>
                <a:ea typeface="+mj-ea"/>
              </a:rPr>
              <a:t> 六月底舉辦授獎典禮及核銷說明會。</a:t>
            </a:r>
            <a:endParaRPr lang="en-US" altLang="zh-TW" b="0" dirty="0">
              <a:solidFill>
                <a:srgbClr val="FF0000"/>
              </a:solidFill>
              <a:latin typeface="+mj-ea"/>
              <a:ea typeface="+mj-ea"/>
            </a:endParaRPr>
          </a:p>
          <a:p>
            <a:pPr>
              <a:buFontTx/>
              <a:buAutoNum type="arabicPeriod"/>
            </a:pPr>
            <a:endParaRPr lang="en-US" altLang="zh-TW" b="0" dirty="0">
              <a:solidFill>
                <a:srgbClr val="FF0000"/>
              </a:solidFill>
              <a:latin typeface="+mj-ea"/>
              <a:ea typeface="+mj-ea"/>
            </a:endParaRPr>
          </a:p>
          <a:p>
            <a:pPr marL="0" indent="0">
              <a:buNone/>
            </a:pPr>
            <a:r>
              <a:rPr lang="zh-TW" altLang="en-US" sz="2800" dirty="0">
                <a:solidFill>
                  <a:srgbClr val="FF0000"/>
                </a:solidFill>
                <a:latin typeface="微軟正黑體" pitchFamily="34" charset="-120"/>
                <a:ea typeface="微軟正黑體" pitchFamily="34" charset="-120"/>
              </a:rPr>
              <a:t>◆</a:t>
            </a:r>
            <a:r>
              <a:rPr lang="zh-TW" altLang="en-US" b="0" dirty="0">
                <a:solidFill>
                  <a:srgbClr val="FF0000"/>
                </a:solidFill>
                <a:latin typeface="+mj-ea"/>
                <a:ea typeface="+mj-ea"/>
              </a:rPr>
              <a:t> 出國前繳交行政契約書等資料以辦理第一次撥款。</a:t>
            </a:r>
            <a:endParaRPr lang="en-US" altLang="zh-TW" b="0" dirty="0">
              <a:solidFill>
                <a:srgbClr val="FF0000"/>
              </a:solidFill>
              <a:latin typeface="+mj-ea"/>
              <a:ea typeface="+mj-ea"/>
            </a:endParaRPr>
          </a:p>
          <a:p>
            <a:pPr>
              <a:buFontTx/>
              <a:buAutoNum type="arabicPeriod"/>
            </a:pPr>
            <a:endParaRPr lang="en-US" altLang="zh-TW" b="0" dirty="0">
              <a:solidFill>
                <a:srgbClr val="FF0000"/>
              </a:solidFill>
              <a:latin typeface="+mj-ea"/>
              <a:ea typeface="+mj-ea"/>
            </a:endParaRPr>
          </a:p>
          <a:p>
            <a:pPr marL="0" indent="0">
              <a:buNone/>
            </a:pPr>
            <a:r>
              <a:rPr lang="zh-TW" altLang="en-US" sz="2800" dirty="0">
                <a:solidFill>
                  <a:srgbClr val="FF0000"/>
                </a:solidFill>
                <a:latin typeface="微軟正黑體" pitchFamily="34" charset="-120"/>
                <a:ea typeface="微軟正黑體" pitchFamily="34" charset="-120"/>
              </a:rPr>
              <a:t>◆</a:t>
            </a:r>
            <a:r>
              <a:rPr lang="zh-TW" altLang="en-US" b="0" dirty="0">
                <a:solidFill>
                  <a:srgbClr val="FF0000"/>
                </a:solidFill>
                <a:latin typeface="+mj-ea"/>
                <a:ea typeface="+mj-ea"/>
              </a:rPr>
              <a:t> 回國後一個月內完成</a:t>
            </a:r>
            <a:r>
              <a:rPr lang="zh-TW" altLang="en-US" b="0">
                <a:solidFill>
                  <a:srgbClr val="FF0000"/>
                </a:solidFill>
                <a:latin typeface="+mj-ea"/>
                <a:ea typeface="+mj-ea"/>
              </a:rPr>
              <a:t>核銷手續並撥放餘款。</a:t>
            </a:r>
            <a:endParaRPr lang="en-US" altLang="zh-TW" b="0" dirty="0">
              <a:solidFill>
                <a:srgbClr val="FF0000"/>
              </a:solidFill>
              <a:latin typeface="+mj-ea"/>
              <a:ea typeface="+mj-ea"/>
            </a:endParaRPr>
          </a:p>
          <a:p>
            <a:pPr>
              <a:buNone/>
            </a:pPr>
            <a:endParaRPr lang="en-US" altLang="zh-TW" sz="3400" b="0" dirty="0">
              <a:latin typeface="+mj-ea"/>
              <a:ea typeface="+mj-ea"/>
            </a:endParaRPr>
          </a:p>
        </p:txBody>
      </p:sp>
      <p:sp>
        <p:nvSpPr>
          <p:cNvPr id="37892" name="投影片編號版面配置區 4"/>
          <p:cNvSpPr>
            <a:spLocks noGrp="1"/>
          </p:cNvSpPr>
          <p:nvPr>
            <p:ph type="sldNum" sz="quarter" idx="12"/>
          </p:nvPr>
        </p:nvSpPr>
        <p:spPr>
          <a:noFill/>
        </p:spPr>
        <p:txBody>
          <a:bodyPr/>
          <a:lstStyle/>
          <a:p>
            <a:fld id="{5E289F63-8D92-4620-A123-4A9FD73673A6}" type="slidenum">
              <a:rPr lang="en-US" altLang="zh-TW" smtClean="0"/>
              <a:pPr/>
              <a:t>13</a:t>
            </a:fld>
            <a:endParaRPr lang="en-US" altLang="zh-TW"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98FE5263-F175-4BC9-B506-3AF7EF5538FC}" type="slidenum">
              <a:rPr lang="en-US" altLang="zh-TW" smtClean="0"/>
              <a:pPr/>
              <a:t>14</a:t>
            </a:fld>
            <a:endParaRPr lang="en-US" altLang="zh-TW"/>
          </a:p>
        </p:txBody>
      </p:sp>
      <p:pic>
        <p:nvPicPr>
          <p:cNvPr id="211970" name="Picture 2" descr="H:\00ASUS20110714\00國交處20090330\logo\TKU-logo-12cm紅.jpg"/>
          <p:cNvPicPr>
            <a:picLocks noChangeAspect="1" noChangeArrowheads="1"/>
          </p:cNvPicPr>
          <p:nvPr/>
        </p:nvPicPr>
        <p:blipFill>
          <a:blip r:embed="rId2" cstate="print"/>
          <a:srcRect/>
          <a:stretch>
            <a:fillRect/>
          </a:stretch>
        </p:blipFill>
        <p:spPr bwMode="auto">
          <a:xfrm>
            <a:off x="1259632" y="1412776"/>
            <a:ext cx="1186084" cy="1181719"/>
          </a:xfrm>
          <a:prstGeom prst="rect">
            <a:avLst/>
          </a:prstGeom>
          <a:noFill/>
        </p:spPr>
      </p:pic>
      <p:pic>
        <p:nvPicPr>
          <p:cNvPr id="211971" name="Picture 3"/>
          <p:cNvPicPr>
            <a:picLocks noChangeAspect="1" noChangeArrowheads="1"/>
          </p:cNvPicPr>
          <p:nvPr/>
        </p:nvPicPr>
        <p:blipFill>
          <a:blip r:embed="rId3" cstate="print"/>
          <a:srcRect/>
          <a:stretch>
            <a:fillRect/>
          </a:stretch>
        </p:blipFill>
        <p:spPr bwMode="auto">
          <a:xfrm>
            <a:off x="-36512" y="-27385"/>
            <a:ext cx="9180512" cy="6889929"/>
          </a:xfrm>
          <a:prstGeom prst="rect">
            <a:avLst/>
          </a:prstGeom>
          <a:noFill/>
          <a:ln w="9525">
            <a:noFill/>
            <a:miter lim="800000"/>
            <a:headEnd/>
            <a:tailEnd/>
          </a:ln>
        </p:spPr>
      </p:pic>
      <p:sp>
        <p:nvSpPr>
          <p:cNvPr id="5" name="標題 61"/>
          <p:cNvSpPr txBox="1">
            <a:spLocks/>
          </p:cNvSpPr>
          <p:nvPr/>
        </p:nvSpPr>
        <p:spPr>
          <a:xfrm>
            <a:off x="683568" y="3573016"/>
            <a:ext cx="7632848" cy="726096"/>
          </a:xfrm>
          <a:prstGeom prst="rect">
            <a:avLst/>
          </a:prstGeom>
        </p:spPr>
        <p:txBody>
          <a:bodyPr/>
          <a:lstStyle/>
          <a:p>
            <a:pPr marL="798739" marR="0" lvl="0" indent="-798739" algn="ctr" defTabSz="914400" rtl="0" eaLnBrk="0" fontAlgn="base" latinLnBrk="0" hangingPunct="0">
              <a:lnSpc>
                <a:spcPct val="100000"/>
              </a:lnSpc>
              <a:spcBef>
                <a:spcPct val="0"/>
              </a:spcBef>
              <a:spcAft>
                <a:spcPct val="0"/>
              </a:spcAft>
              <a:buClrTx/>
              <a:buSzTx/>
              <a:buFontTx/>
              <a:buNone/>
              <a:tabLst/>
              <a:defRPr/>
            </a:pPr>
            <a:r>
              <a:rPr kumimoji="0" lang="zh-TW" altLang="en-US" sz="4000" b="1" i="0" u="none" strike="noStrike" kern="1200" cap="none" spc="0" normalizeH="0" baseline="0" noProof="0" dirty="0">
                <a:ln>
                  <a:noFill/>
                </a:ln>
                <a:solidFill>
                  <a:srgbClr val="003366"/>
                </a:solidFill>
                <a:effectLst/>
                <a:uLnTx/>
                <a:uFillTx/>
                <a:latin typeface="Arial Unicode MS" pitchFamily="34" charset="-120"/>
                <a:ea typeface="Arial Unicode MS" pitchFamily="34" charset="-120"/>
                <a:cs typeface="Arial Unicode MS" pitchFamily="34" charset="-120"/>
              </a:rPr>
              <a:t>指標一</a:t>
            </a:r>
          </a:p>
        </p:txBody>
      </p:sp>
      <p:sp>
        <p:nvSpPr>
          <p:cNvPr id="6" name="矩形 5"/>
          <p:cNvSpPr/>
          <p:nvPr/>
        </p:nvSpPr>
        <p:spPr>
          <a:xfrm>
            <a:off x="539552" y="2492896"/>
            <a:ext cx="792088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版面配置區 3"/>
          <p:cNvSpPr txBox="1">
            <a:spLocks/>
          </p:cNvSpPr>
          <p:nvPr/>
        </p:nvSpPr>
        <p:spPr>
          <a:xfrm>
            <a:off x="683568" y="2492896"/>
            <a:ext cx="7772400" cy="1500187"/>
          </a:xfrm>
          <a:prstGeom prst="rect">
            <a:avLst/>
          </a:prstGeom>
        </p:spPr>
        <p:txBody>
          <a:bodyPr/>
          <a:lstStyle/>
          <a:p>
            <a:pPr marL="271463" marR="0" lvl="0" indent="-271463" algn="ctr" defTabSz="914400" rtl="0" eaLnBrk="0" fontAlgn="base" latinLnBrk="0" hangingPunct="0">
              <a:lnSpc>
                <a:spcPct val="100000"/>
              </a:lnSpc>
              <a:spcBef>
                <a:spcPct val="20000"/>
              </a:spcBef>
              <a:spcAft>
                <a:spcPct val="0"/>
              </a:spcAft>
              <a:buClrTx/>
              <a:buSzTx/>
              <a:tabLst/>
              <a:defRPr/>
            </a:pPr>
            <a:r>
              <a:rPr kumimoji="0" lang="en-US" altLang="zh-TW" sz="8800" b="1" i="0" u="none" strike="noStrike" kern="1200" cap="none" spc="0" normalizeH="0" baseline="0" noProof="0" dirty="0">
                <a:ln>
                  <a:noFill/>
                </a:ln>
                <a:solidFill>
                  <a:srgbClr val="C00000"/>
                </a:solidFill>
                <a:effectLst/>
                <a:uLnTx/>
                <a:uFillTx/>
                <a:latin typeface="Arial Narrow" pitchFamily="34" charset="0"/>
                <a:ea typeface="新細明體" pitchFamily="18" charset="-120"/>
                <a:cs typeface="Times New Roman" pitchFamily="18" charset="0"/>
              </a:rPr>
              <a:t>Q</a:t>
            </a:r>
            <a:r>
              <a:rPr kumimoji="0" lang="zh-TW" altLang="en-US" sz="8800" b="1" i="0" u="none" strike="noStrike" kern="1200" cap="none" spc="0" normalizeH="0" baseline="0" noProof="0" dirty="0">
                <a:ln>
                  <a:noFill/>
                </a:ln>
                <a:solidFill>
                  <a:srgbClr val="C00000"/>
                </a:solidFill>
                <a:effectLst/>
                <a:uLnTx/>
                <a:uFillTx/>
                <a:latin typeface="Arial Narrow" pitchFamily="34" charset="0"/>
                <a:ea typeface="新細明體" pitchFamily="18" charset="-120"/>
                <a:cs typeface="Times New Roman" pitchFamily="18" charset="0"/>
              </a:rPr>
              <a:t> </a:t>
            </a:r>
            <a:r>
              <a:rPr kumimoji="0" lang="en-US" altLang="zh-TW" sz="8800" b="1" i="0" u="none" strike="noStrike" kern="1200" cap="none" spc="0" normalizeH="0" baseline="0" noProof="0" dirty="0">
                <a:ln>
                  <a:noFill/>
                </a:ln>
                <a:solidFill>
                  <a:srgbClr val="C00000"/>
                </a:solidFill>
                <a:effectLst/>
                <a:uLnTx/>
                <a:uFillTx/>
                <a:latin typeface="Arial Narrow" pitchFamily="34" charset="0"/>
                <a:ea typeface="新細明體" pitchFamily="18" charset="-120"/>
                <a:cs typeface="Times New Roman" pitchFamily="18" charset="0"/>
              </a:rPr>
              <a:t>&amp;</a:t>
            </a:r>
            <a:r>
              <a:rPr kumimoji="0" lang="zh-TW" altLang="en-US" sz="8800" b="1" i="0" u="none" strike="noStrike" kern="1200" cap="none" spc="0" normalizeH="0" baseline="0" noProof="0" dirty="0">
                <a:ln>
                  <a:noFill/>
                </a:ln>
                <a:solidFill>
                  <a:srgbClr val="C00000"/>
                </a:solidFill>
                <a:effectLst/>
                <a:uLnTx/>
                <a:uFillTx/>
                <a:latin typeface="Arial Narrow" pitchFamily="34" charset="0"/>
                <a:ea typeface="新細明體" pitchFamily="18" charset="-120"/>
                <a:cs typeface="Times New Roman" pitchFamily="18" charset="0"/>
              </a:rPr>
              <a:t> </a:t>
            </a:r>
            <a:r>
              <a:rPr kumimoji="0" lang="en-US" altLang="zh-TW" sz="8800" b="1" i="0" u="none" strike="noStrike" kern="1200" cap="none" spc="0" normalizeH="0" baseline="0" noProof="0" dirty="0">
                <a:ln>
                  <a:noFill/>
                </a:ln>
                <a:solidFill>
                  <a:srgbClr val="C00000"/>
                </a:solidFill>
                <a:effectLst/>
                <a:uLnTx/>
                <a:uFillTx/>
                <a:latin typeface="Arial Narrow" pitchFamily="34" charset="0"/>
                <a:ea typeface="新細明體" pitchFamily="18" charset="-120"/>
                <a:cs typeface="Times New Roman" pitchFamily="18" charset="0"/>
              </a:rPr>
              <a:t>A</a:t>
            </a:r>
            <a:endParaRPr kumimoji="0" lang="zh-TW" altLang="en-US" sz="8800" b="1" i="0" u="none" strike="noStrike" kern="1200" cap="none" spc="0" normalizeH="0" baseline="0" noProof="0" dirty="0">
              <a:ln>
                <a:noFill/>
              </a:ln>
              <a:solidFill>
                <a:srgbClr val="C00000"/>
              </a:solidFill>
              <a:effectLst/>
              <a:uLnTx/>
              <a:uFillTx/>
              <a:latin typeface="Arial Narrow" pitchFamily="34" charset="0"/>
              <a:ea typeface="新細明體" pitchFamily="18" charset="-12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1934C9F-A64B-4AAB-BFC3-9E7ACEEDADCE}"/>
              </a:ext>
            </a:extLst>
          </p:cNvPr>
          <p:cNvSpPr>
            <a:spLocks noGrp="1"/>
          </p:cNvSpPr>
          <p:nvPr>
            <p:ph type="sldNum" sz="quarter" idx="12"/>
          </p:nvPr>
        </p:nvSpPr>
        <p:spPr/>
        <p:txBody>
          <a:bodyPr/>
          <a:lstStyle/>
          <a:p>
            <a:pPr>
              <a:defRPr/>
            </a:pPr>
            <a:fld id="{7A78B94F-D13E-4041-BA13-7FF11A1DEA08}" type="slidenum">
              <a:rPr lang="zh-TW" altLang="en-US" smtClean="0"/>
              <a:pPr>
                <a:defRPr/>
              </a:pPr>
              <a:t>15</a:t>
            </a:fld>
            <a:endParaRPr lang="en-US" altLang="zh-TW" dirty="0"/>
          </a:p>
        </p:txBody>
      </p:sp>
      <p:sp>
        <p:nvSpPr>
          <p:cNvPr id="3" name="文字方塊 2">
            <a:extLst>
              <a:ext uri="{FF2B5EF4-FFF2-40B4-BE49-F238E27FC236}">
                <a16:creationId xmlns:a16="http://schemas.microsoft.com/office/drawing/2014/main" id="{A0E12CDA-719E-410C-B5AC-49C2DE4BB24D}"/>
              </a:ext>
            </a:extLst>
          </p:cNvPr>
          <p:cNvSpPr txBox="1"/>
          <p:nvPr/>
        </p:nvSpPr>
        <p:spPr>
          <a:xfrm>
            <a:off x="971600" y="1628800"/>
            <a:ext cx="7560840" cy="3847207"/>
          </a:xfrm>
          <a:prstGeom prst="rect">
            <a:avLst/>
          </a:prstGeom>
          <a:noFill/>
        </p:spPr>
        <p:txBody>
          <a:bodyPr wrap="square" rtlCol="0">
            <a:spAutoFit/>
          </a:bodyPr>
          <a:lstStyle/>
          <a:p>
            <a:r>
              <a:rPr lang="zh-TW" altLang="en-US" sz="3600" b="1" dirty="0">
                <a:hlinkClick r:id="rId2">
                  <a:extLst>
                    <a:ext uri="{A12FA001-AC4F-418D-AE19-62706E023703}">
                      <ahyp:hlinkClr xmlns:ahyp="http://schemas.microsoft.com/office/drawing/2018/hyperlinkcolor" val="tx"/>
                    </a:ext>
                  </a:extLst>
                </a:hlinkClick>
              </a:rPr>
              <a:t>承辦人聯絡資訊</a:t>
            </a:r>
            <a:r>
              <a:rPr lang="en-US" altLang="zh-TW" sz="3600" b="1" dirty="0">
                <a:hlinkClick r:id="rId2">
                  <a:extLst>
                    <a:ext uri="{A12FA001-AC4F-418D-AE19-62706E023703}">
                      <ahyp:hlinkClr xmlns:ahyp="http://schemas.microsoft.com/office/drawing/2018/hyperlinkcolor" val="tx"/>
                    </a:ext>
                  </a:extLst>
                </a:hlinkClick>
              </a:rPr>
              <a:t>:</a:t>
            </a:r>
          </a:p>
          <a:p>
            <a:endParaRPr lang="en-US" altLang="zh-TW" sz="3600" b="1" dirty="0">
              <a:hlinkClick r:id="rId2">
                <a:extLst>
                  <a:ext uri="{A12FA001-AC4F-418D-AE19-62706E023703}">
                    <ahyp:hlinkClr xmlns:ahyp="http://schemas.microsoft.com/office/drawing/2018/hyperlinkcolor" val="tx"/>
                  </a:ext>
                </a:extLst>
              </a:hlinkClick>
            </a:endParaRPr>
          </a:p>
          <a:p>
            <a:r>
              <a:rPr lang="zh-TW" altLang="en-US" sz="3200" b="1" dirty="0">
                <a:hlinkClick r:id="rId2">
                  <a:extLst>
                    <a:ext uri="{A12FA001-AC4F-418D-AE19-62706E023703}">
                      <ahyp:hlinkClr xmlns:ahyp="http://schemas.microsoft.com/office/drawing/2018/hyperlinkcolor" val="tx"/>
                    </a:ext>
                  </a:extLst>
                </a:hlinkClick>
              </a:rPr>
              <a:t>國際暨兩岸事務處 國際暨兩岸交流組 </a:t>
            </a:r>
            <a:endParaRPr lang="en-US" altLang="zh-TW" sz="3200" b="1" dirty="0">
              <a:hlinkClick r:id="rId2">
                <a:extLst>
                  <a:ext uri="{A12FA001-AC4F-418D-AE19-62706E023703}">
                    <ahyp:hlinkClr xmlns:ahyp="http://schemas.microsoft.com/office/drawing/2018/hyperlinkcolor" val="tx"/>
                  </a:ext>
                </a:extLst>
              </a:hlinkClick>
            </a:endParaRPr>
          </a:p>
          <a:p>
            <a:r>
              <a:rPr lang="zh-TW" altLang="en-US" sz="3200" b="1" dirty="0">
                <a:hlinkClick r:id="rId2">
                  <a:extLst>
                    <a:ext uri="{A12FA001-AC4F-418D-AE19-62706E023703}">
                      <ahyp:hlinkClr xmlns:ahyp="http://schemas.microsoft.com/office/drawing/2018/hyperlinkcolor" val="tx"/>
                    </a:ext>
                  </a:extLst>
                </a:hlinkClick>
              </a:rPr>
              <a:t>謝文彬 </a:t>
            </a:r>
            <a:r>
              <a:rPr lang="en-US" altLang="zh-TW" sz="3200" b="1" dirty="0">
                <a:hlinkClick r:id="rId2">
                  <a:extLst>
                    <a:ext uri="{A12FA001-AC4F-418D-AE19-62706E023703}">
                      <ahyp:hlinkClr xmlns:ahyp="http://schemas.microsoft.com/office/drawing/2018/hyperlinkcolor" val="tx"/>
                    </a:ext>
                  </a:extLst>
                </a:hlinkClick>
              </a:rPr>
              <a:t>Steven Xie</a:t>
            </a:r>
          </a:p>
          <a:p>
            <a:endParaRPr lang="en-US" altLang="zh-TW" sz="3600" b="1" dirty="0">
              <a:hlinkClick r:id="rId2">
                <a:extLst>
                  <a:ext uri="{A12FA001-AC4F-418D-AE19-62706E023703}">
                    <ahyp:hlinkClr xmlns:ahyp="http://schemas.microsoft.com/office/drawing/2018/hyperlinkcolor" val="tx"/>
                  </a:ext>
                </a:extLst>
              </a:hlinkClick>
            </a:endParaRPr>
          </a:p>
          <a:p>
            <a:r>
              <a:rPr lang="en-US" altLang="zh-TW" sz="3600" b="1" dirty="0">
                <a:hlinkClick r:id="rId2">
                  <a:extLst>
                    <a:ext uri="{A12FA001-AC4F-418D-AE19-62706E023703}">
                      <ahyp:hlinkClr xmlns:ahyp="http://schemas.microsoft.com/office/drawing/2018/hyperlinkcolor" val="tx"/>
                    </a:ext>
                  </a:extLst>
                </a:hlinkClick>
              </a:rPr>
              <a:t>159551@mail.tku.edu.tw</a:t>
            </a:r>
          </a:p>
          <a:p>
            <a:endParaRPr lang="en-US" altLang="zh-TW" dirty="0"/>
          </a:p>
          <a:p>
            <a:endParaRPr lang="zh-TW" altLang="en-US" dirty="0"/>
          </a:p>
        </p:txBody>
      </p:sp>
    </p:spTree>
    <p:extLst>
      <p:ext uri="{BB962C8B-B14F-4D97-AF65-F5344CB8AC3E}">
        <p14:creationId xmlns:p14="http://schemas.microsoft.com/office/powerpoint/2010/main" val="212518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1"/>
          <p:cNvSpPr>
            <a:spLocks noGrp="1"/>
          </p:cNvSpPr>
          <p:nvPr>
            <p:ph type="sldNum" sz="quarter" idx="12"/>
          </p:nvPr>
        </p:nvSpPr>
        <p:spPr>
          <a:noFill/>
        </p:spPr>
        <p:txBody>
          <a:bodyPr/>
          <a:lstStyle/>
          <a:p>
            <a:fld id="{312743B3-467E-43AA-A782-291F04052027}" type="slidenum">
              <a:rPr lang="en-US" altLang="zh-TW" smtClean="0"/>
              <a:pPr/>
              <a:t>2</a:t>
            </a:fld>
            <a:endParaRPr lang="en-US" altLang="zh-TW"/>
          </a:p>
        </p:txBody>
      </p:sp>
      <p:sp>
        <p:nvSpPr>
          <p:cNvPr id="19460" name="文字方塊 3"/>
          <p:cNvSpPr txBox="1">
            <a:spLocks noChangeArrowheads="1"/>
          </p:cNvSpPr>
          <p:nvPr/>
        </p:nvSpPr>
        <p:spPr bwMode="auto">
          <a:xfrm>
            <a:off x="503237" y="1196752"/>
            <a:ext cx="8137525" cy="5970865"/>
          </a:xfrm>
          <a:prstGeom prst="rect">
            <a:avLst/>
          </a:prstGeom>
          <a:noFill/>
          <a:ln w="9525">
            <a:noFill/>
            <a:miter lim="800000"/>
            <a:headEnd/>
            <a:tailEnd/>
          </a:ln>
        </p:spPr>
        <p:txBody>
          <a:bodyPr wrap="square">
            <a:spAutoFit/>
          </a:bodyPr>
          <a:lstStyle/>
          <a:p>
            <a:pPr>
              <a:spcAft>
                <a:spcPts val="1200"/>
              </a:spcAft>
            </a:pPr>
            <a:r>
              <a:rPr lang="en-US" altLang="zh-TW" sz="3200" dirty="0">
                <a:solidFill>
                  <a:srgbClr val="003366"/>
                </a:solidFill>
                <a:latin typeface="微軟正黑體" pitchFamily="34" charset="-120"/>
                <a:ea typeface="微軟正黑體" pitchFamily="34" charset="-120"/>
              </a:rPr>
              <a:t>2006</a:t>
            </a:r>
            <a:r>
              <a:rPr lang="zh-TW" altLang="en-US" sz="3200" dirty="0">
                <a:solidFill>
                  <a:srgbClr val="003366"/>
                </a:solidFill>
                <a:latin typeface="微軟正黑體" pitchFamily="34" charset="-120"/>
                <a:ea typeface="微軟正黑體" pitchFamily="34" charset="-120"/>
              </a:rPr>
              <a:t>年起實施學海</a:t>
            </a:r>
            <a:r>
              <a:rPr lang="en-US" altLang="zh-TW" sz="3200" dirty="0">
                <a:solidFill>
                  <a:srgbClr val="003366"/>
                </a:solidFill>
                <a:latin typeface="微軟正黑體" pitchFamily="34" charset="-120"/>
                <a:ea typeface="微軟正黑體" pitchFamily="34" charset="-120"/>
              </a:rPr>
              <a:t>3</a:t>
            </a:r>
            <a:r>
              <a:rPr lang="zh-TW" altLang="en-US" sz="3200" dirty="0">
                <a:solidFill>
                  <a:srgbClr val="003366"/>
                </a:solidFill>
                <a:latin typeface="微軟正黑體" pitchFamily="34" charset="-120"/>
                <a:ea typeface="微軟正黑體" pitchFamily="34" charset="-120"/>
              </a:rPr>
              <a:t>計畫</a:t>
            </a:r>
            <a:endParaRPr lang="en-US" altLang="zh-TW" sz="3200" dirty="0">
              <a:solidFill>
                <a:srgbClr val="003366"/>
              </a:solidFill>
              <a:latin typeface="微軟正黑體" pitchFamily="34" charset="-120"/>
              <a:ea typeface="微軟正黑體" pitchFamily="34" charset="-120"/>
            </a:endParaRPr>
          </a:p>
          <a:p>
            <a:r>
              <a:rPr lang="zh-TW" altLang="en-US" sz="3200" b="1" dirty="0">
                <a:solidFill>
                  <a:srgbClr val="481F67"/>
                </a:solidFill>
                <a:latin typeface="+mn-ea"/>
                <a:ea typeface="+mn-ea"/>
              </a:rPr>
              <a:t>一、「學海築夢」</a:t>
            </a:r>
            <a:r>
              <a:rPr lang="zh-TW" altLang="en-US" sz="3200" dirty="0">
                <a:solidFill>
                  <a:srgbClr val="481F67"/>
                </a:solidFill>
                <a:latin typeface="+mn-ea"/>
                <a:ea typeface="+mn-ea"/>
              </a:rPr>
              <a:t>～</a:t>
            </a:r>
            <a:r>
              <a:rPr lang="zh-TW" altLang="en-US" sz="2800" dirty="0">
                <a:solidFill>
                  <a:srgbClr val="481F67"/>
                </a:solidFill>
                <a:latin typeface="+mn-ea"/>
                <a:ea typeface="+mn-ea"/>
              </a:rPr>
              <a:t>海外</a:t>
            </a:r>
            <a:r>
              <a:rPr lang="zh-TW" altLang="en-US" sz="2800" dirty="0">
                <a:solidFill>
                  <a:srgbClr val="0070C0"/>
                </a:solidFill>
                <a:latin typeface="+mn-ea"/>
                <a:ea typeface="+mn-ea"/>
              </a:rPr>
              <a:t>專業實習</a:t>
            </a:r>
            <a:r>
              <a:rPr lang="zh-TW" altLang="en-US" sz="2800" dirty="0">
                <a:solidFill>
                  <a:srgbClr val="481F67"/>
                </a:solidFill>
                <a:latin typeface="+mn-ea"/>
                <a:ea typeface="+mn-ea"/>
              </a:rPr>
              <a:t>計畫</a:t>
            </a:r>
            <a:endParaRPr lang="en-US" altLang="zh-TW" sz="3200" dirty="0">
              <a:solidFill>
                <a:srgbClr val="481F67"/>
              </a:solidFill>
              <a:latin typeface="+mn-ea"/>
              <a:ea typeface="+mn-ea"/>
            </a:endParaRPr>
          </a:p>
          <a:p>
            <a:r>
              <a:rPr lang="zh-TW" altLang="en-US" sz="3200" dirty="0">
                <a:solidFill>
                  <a:srgbClr val="481F67"/>
                </a:solidFill>
                <a:latin typeface="+mn-ea"/>
                <a:ea typeface="+mn-ea"/>
              </a:rPr>
              <a:t>         </a:t>
            </a:r>
            <a:r>
              <a:rPr lang="zh-TW" altLang="en-US" sz="2800" dirty="0">
                <a:solidFill>
                  <a:srgbClr val="481F67"/>
                </a:solidFill>
                <a:latin typeface="+mn-ea"/>
                <a:ea typeface="+mn-ea"/>
              </a:rPr>
              <a:t>選送學生赴國外先進或具發展潛力之企業和</a:t>
            </a:r>
            <a:endParaRPr lang="en-US" altLang="zh-TW" sz="2800" dirty="0">
              <a:solidFill>
                <a:srgbClr val="481F67"/>
              </a:solidFill>
              <a:latin typeface="+mn-ea"/>
              <a:ea typeface="+mn-ea"/>
            </a:endParaRPr>
          </a:p>
          <a:p>
            <a:r>
              <a:rPr lang="zh-TW" altLang="en-US" sz="2800" dirty="0">
                <a:solidFill>
                  <a:srgbClr val="481F67"/>
                </a:solidFill>
                <a:latin typeface="+mn-ea"/>
                <a:ea typeface="+mn-ea"/>
              </a:rPr>
              <a:t>          機構進行職場實習，但</a:t>
            </a:r>
            <a:r>
              <a:rPr lang="zh-TW" altLang="en-US" sz="2800" dirty="0">
                <a:solidFill>
                  <a:srgbClr val="FF0000"/>
                </a:solidFill>
                <a:latin typeface="+mn-ea"/>
                <a:ea typeface="+mn-ea"/>
              </a:rPr>
              <a:t>不包括實驗室</a:t>
            </a:r>
            <a:endParaRPr lang="en-US" altLang="zh-TW" sz="2800" dirty="0">
              <a:solidFill>
                <a:srgbClr val="800080"/>
              </a:solidFill>
              <a:latin typeface="+mn-ea"/>
              <a:ea typeface="+mn-ea"/>
            </a:endParaRPr>
          </a:p>
          <a:p>
            <a:r>
              <a:rPr lang="zh-TW" altLang="en-US" sz="2800" dirty="0">
                <a:solidFill>
                  <a:srgbClr val="800080"/>
                </a:solidFill>
                <a:latin typeface="+mn-ea"/>
                <a:ea typeface="+mn-ea"/>
              </a:rPr>
              <a:t>           →需由本校專任老師擔任主持人，亦可跨校</a:t>
            </a:r>
            <a:endParaRPr lang="en-US" altLang="zh-TW" sz="2800" dirty="0">
              <a:solidFill>
                <a:srgbClr val="800080"/>
              </a:solidFill>
              <a:latin typeface="+mn-ea"/>
              <a:ea typeface="+mn-ea"/>
            </a:endParaRPr>
          </a:p>
          <a:p>
            <a:r>
              <a:rPr lang="zh-TW" altLang="en-US" sz="2800" dirty="0">
                <a:solidFill>
                  <a:srgbClr val="800080"/>
                </a:solidFill>
                <a:latin typeface="+mn-ea"/>
                <a:ea typeface="+mn-ea"/>
              </a:rPr>
              <a:t>               參加他校計畫</a:t>
            </a:r>
            <a:endParaRPr lang="en-US" altLang="zh-TW" sz="2800" dirty="0">
              <a:solidFill>
                <a:srgbClr val="800080"/>
              </a:solidFill>
              <a:latin typeface="+mn-ea"/>
              <a:ea typeface="+mn-ea"/>
            </a:endParaRPr>
          </a:p>
          <a:p>
            <a:endParaRPr lang="en-US" altLang="zh-TW" sz="3200" b="1" dirty="0">
              <a:solidFill>
                <a:srgbClr val="481F67"/>
              </a:solidFill>
              <a:latin typeface="+mn-ea"/>
              <a:ea typeface="+mn-ea"/>
            </a:endParaRPr>
          </a:p>
          <a:p>
            <a:r>
              <a:rPr lang="zh-TW" altLang="en-US" sz="3200" b="1" dirty="0">
                <a:solidFill>
                  <a:srgbClr val="481F67"/>
                </a:solidFill>
                <a:latin typeface="+mn-ea"/>
                <a:ea typeface="+mn-ea"/>
              </a:rPr>
              <a:t>二、「學海飛颺」</a:t>
            </a:r>
            <a:r>
              <a:rPr lang="zh-TW" altLang="en-US" sz="3200" dirty="0">
                <a:solidFill>
                  <a:srgbClr val="481F67"/>
                </a:solidFill>
                <a:latin typeface="+mn-ea"/>
                <a:ea typeface="+mn-ea"/>
              </a:rPr>
              <a:t>～</a:t>
            </a:r>
            <a:r>
              <a:rPr lang="zh-TW" altLang="en-US" sz="2800" dirty="0">
                <a:solidFill>
                  <a:srgbClr val="481F67"/>
                </a:solidFill>
                <a:latin typeface="+mn-ea"/>
                <a:ea typeface="+mn-ea"/>
              </a:rPr>
              <a:t>選送</a:t>
            </a:r>
            <a:r>
              <a:rPr lang="zh-TW" altLang="en-US" sz="2800" dirty="0">
                <a:solidFill>
                  <a:srgbClr val="0070C0"/>
                </a:solidFill>
                <a:latin typeface="+mn-ea"/>
                <a:ea typeface="+mn-ea"/>
              </a:rPr>
              <a:t>優秀</a:t>
            </a:r>
            <a:r>
              <a:rPr lang="zh-TW" altLang="en-US" sz="2800" dirty="0">
                <a:solidFill>
                  <a:srgbClr val="481F67"/>
                </a:solidFill>
                <a:latin typeface="+mn-ea"/>
                <a:ea typeface="+mn-ea"/>
              </a:rPr>
              <a:t>學生出國研修</a:t>
            </a:r>
            <a:endParaRPr lang="en-US" altLang="zh-TW" sz="2800" dirty="0">
              <a:solidFill>
                <a:srgbClr val="481F67"/>
              </a:solidFill>
              <a:latin typeface="+mn-ea"/>
              <a:ea typeface="+mn-ea"/>
            </a:endParaRPr>
          </a:p>
          <a:p>
            <a:endParaRPr lang="en-US" altLang="zh-TW" sz="3200" dirty="0">
              <a:solidFill>
                <a:srgbClr val="800080"/>
              </a:solidFill>
              <a:latin typeface="+mn-ea"/>
              <a:ea typeface="+mn-ea"/>
            </a:endParaRPr>
          </a:p>
          <a:p>
            <a:r>
              <a:rPr lang="zh-TW" altLang="en-US" sz="3200" b="1" dirty="0">
                <a:solidFill>
                  <a:srgbClr val="481F67"/>
                </a:solidFill>
                <a:latin typeface="+mn-ea"/>
                <a:ea typeface="+mn-ea"/>
              </a:rPr>
              <a:t>三、「學海惜珠」</a:t>
            </a:r>
            <a:r>
              <a:rPr lang="zh-TW" altLang="en-US" sz="3200" dirty="0">
                <a:solidFill>
                  <a:srgbClr val="481F67"/>
                </a:solidFill>
                <a:latin typeface="+mn-ea"/>
                <a:ea typeface="+mn-ea"/>
              </a:rPr>
              <a:t>～</a:t>
            </a:r>
            <a:r>
              <a:rPr lang="zh-TW" altLang="en-US" sz="2800" dirty="0">
                <a:solidFill>
                  <a:srgbClr val="481F67"/>
                </a:solidFill>
                <a:latin typeface="+mn-ea"/>
                <a:ea typeface="+mn-ea"/>
              </a:rPr>
              <a:t>選送</a:t>
            </a:r>
            <a:r>
              <a:rPr lang="zh-TW" altLang="en-US" sz="2800" dirty="0">
                <a:solidFill>
                  <a:srgbClr val="0070C0"/>
                </a:solidFill>
                <a:latin typeface="+mn-ea"/>
                <a:ea typeface="+mn-ea"/>
              </a:rPr>
              <a:t>勵學優秀</a:t>
            </a:r>
            <a:r>
              <a:rPr lang="zh-TW" altLang="en-US" sz="2800" dirty="0">
                <a:solidFill>
                  <a:srgbClr val="481F67"/>
                </a:solidFill>
                <a:latin typeface="+mn-ea"/>
                <a:ea typeface="+mn-ea"/>
              </a:rPr>
              <a:t>學生出國研修</a:t>
            </a:r>
            <a:endParaRPr lang="en-US" altLang="zh-TW" sz="3200" dirty="0">
              <a:solidFill>
                <a:srgbClr val="481F67"/>
              </a:solidFill>
              <a:latin typeface="+mn-ea"/>
              <a:ea typeface="+mn-ea"/>
            </a:endParaRPr>
          </a:p>
          <a:p>
            <a:endParaRPr lang="en-US" altLang="zh-TW" sz="3200" dirty="0">
              <a:solidFill>
                <a:srgbClr val="800080"/>
              </a:solidFill>
              <a:latin typeface="+mn-ea"/>
              <a:ea typeface="+mn-ea"/>
            </a:endParaRPr>
          </a:p>
          <a:p>
            <a:endParaRPr lang="zh-TW" altLang="en-US" sz="3200" dirty="0">
              <a:solidFill>
                <a:srgbClr val="800080"/>
              </a:solidFill>
              <a:latin typeface="+mn-ea"/>
              <a:ea typeface="+mn-ea"/>
            </a:endParaRPr>
          </a:p>
        </p:txBody>
      </p:sp>
      <p:sp>
        <p:nvSpPr>
          <p:cNvPr id="5" name="標題 7"/>
          <p:cNvSpPr txBox="1">
            <a:spLocks/>
          </p:cNvSpPr>
          <p:nvPr/>
        </p:nvSpPr>
        <p:spPr>
          <a:xfrm>
            <a:off x="0" y="69850"/>
            <a:ext cx="9144000" cy="7778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itchFamily="18" charset="0"/>
              </a:rPr>
              <a:t>前 言</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2"/>
          <p:cNvSpPr>
            <a:spLocks noGrp="1" noChangeArrowheads="1"/>
          </p:cNvSpPr>
          <p:nvPr>
            <p:ph type="title"/>
          </p:nvPr>
        </p:nvSpPr>
        <p:spPr>
          <a:xfrm>
            <a:off x="0" y="58837"/>
            <a:ext cx="8388424" cy="777875"/>
          </a:xfrm>
        </p:spPr>
        <p:txBody>
          <a:bodyPr wrap="square" anchor="ctr">
            <a:normAutofit/>
          </a:bodyPr>
          <a:lstStyle/>
          <a:p>
            <a:r>
              <a:rPr lang="zh-TW" altLang="en-US" b="1"/>
              <a:t>本校歷年獲獎助金額</a:t>
            </a:r>
          </a:p>
        </p:txBody>
      </p:sp>
      <p:pic>
        <p:nvPicPr>
          <p:cNvPr id="4" name="圖片 3" descr="一張含有 文字, 螢幕擷取畫面, 數字, 字型 的圖片&#10;&#10;自動產生的描述">
            <a:extLst>
              <a:ext uri="{FF2B5EF4-FFF2-40B4-BE49-F238E27FC236}">
                <a16:creationId xmlns:a16="http://schemas.microsoft.com/office/drawing/2014/main" id="{630A2772-40C0-30CF-B520-FBF1B8610F60}"/>
              </a:ext>
            </a:extLst>
          </p:cNvPr>
          <p:cNvPicPr>
            <a:picLocks noChangeAspect="1"/>
          </p:cNvPicPr>
          <p:nvPr/>
        </p:nvPicPr>
        <p:blipFill>
          <a:blip r:embed="rId2"/>
          <a:stretch>
            <a:fillRect/>
          </a:stretch>
        </p:blipFill>
        <p:spPr>
          <a:xfrm>
            <a:off x="457200" y="1599198"/>
            <a:ext cx="8229600" cy="3947141"/>
          </a:xfrm>
          <a:prstGeom prst="rect">
            <a:avLst/>
          </a:prstGeom>
          <a:noFill/>
        </p:spPr>
      </p:pic>
      <p:sp>
        <p:nvSpPr>
          <p:cNvPr id="2" name="投影片編號版面配置區 1">
            <a:extLst>
              <a:ext uri="{FF2B5EF4-FFF2-40B4-BE49-F238E27FC236}">
                <a16:creationId xmlns:a16="http://schemas.microsoft.com/office/drawing/2014/main" id="{352C58B2-6C42-0BA7-4903-E644D8699641}"/>
              </a:ext>
            </a:extLst>
          </p:cNvPr>
          <p:cNvSpPr>
            <a:spLocks noGrp="1"/>
          </p:cNvSpPr>
          <p:nvPr>
            <p:ph type="sldNum" sz="quarter" idx="12"/>
          </p:nvPr>
        </p:nvSpPr>
        <p:spPr>
          <a:xfrm>
            <a:off x="6975475" y="6448425"/>
            <a:ext cx="2133600" cy="365125"/>
          </a:xfrm>
        </p:spPr>
        <p:txBody>
          <a:bodyPr wrap="square" anchor="ctr">
            <a:normAutofit/>
          </a:bodyPr>
          <a:lstStyle/>
          <a:p>
            <a:pPr>
              <a:spcAft>
                <a:spcPts val="600"/>
              </a:spcAft>
            </a:pPr>
            <a:fld id="{D94E0E16-CA56-4B9A-AAA5-07D7EAAB9BFF}" type="slidenum">
              <a:rPr lang="en-US" altLang="zh-TW" smtClean="0"/>
              <a:pPr>
                <a:spcAft>
                  <a:spcPts val="600"/>
                </a:spcAft>
              </a:pPr>
              <a:t>3</a:t>
            </a:fld>
            <a:endParaRPr lang="en-US" altLang="zh-TW"/>
          </a:p>
        </p:txBody>
      </p:sp>
    </p:spTree>
    <p:extLst>
      <p:ext uri="{BB962C8B-B14F-4D97-AF65-F5344CB8AC3E}">
        <p14:creationId xmlns:p14="http://schemas.microsoft.com/office/powerpoint/2010/main" val="2354292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2"/>
          <p:cNvSpPr>
            <a:spLocks noGrp="1"/>
          </p:cNvSpPr>
          <p:nvPr>
            <p:ph type="title"/>
          </p:nvPr>
        </p:nvSpPr>
        <p:spPr/>
        <p:txBody>
          <a:bodyPr/>
          <a:lstStyle/>
          <a:p>
            <a:pPr algn="ctr"/>
            <a:r>
              <a:rPr lang="zh-TW" altLang="en-US" b="1" dirty="0">
                <a:latin typeface="微軟正黑體" pitchFamily="34" charset="-120"/>
                <a:ea typeface="微軟正黑體" pitchFamily="34" charset="-120"/>
              </a:rPr>
              <a:t>學海飛颺</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申請資格</a:t>
            </a:r>
          </a:p>
        </p:txBody>
      </p:sp>
      <p:sp>
        <p:nvSpPr>
          <p:cNvPr id="4" name="直排文字版面配置區 3"/>
          <p:cNvSpPr>
            <a:spLocks noGrp="1"/>
          </p:cNvSpPr>
          <p:nvPr>
            <p:ph type="body" orient="vert" idx="1"/>
          </p:nvPr>
        </p:nvSpPr>
        <p:spPr>
          <a:xfrm>
            <a:off x="359568" y="692696"/>
            <a:ext cx="8424863" cy="5976664"/>
          </a:xfrm>
        </p:spPr>
        <p:txBody>
          <a:bodyPr vert="horz"/>
          <a:lstStyle/>
          <a:p>
            <a:pPr marL="0" indent="0">
              <a:buNone/>
              <a:defRPr/>
            </a:pPr>
            <a:endParaRPr lang="en-US" altLang="zh-TW" sz="2400" dirty="0">
              <a:solidFill>
                <a:schemeClr val="tx1"/>
              </a:solidFill>
              <a:latin typeface="微軟正黑體" pitchFamily="34" charset="-120"/>
              <a:ea typeface="微軟正黑體" pitchFamily="34" charset="-120"/>
            </a:endParaRPr>
          </a:p>
          <a:p>
            <a:pPr marL="0" indent="0">
              <a:buNone/>
              <a:defRPr/>
            </a:pPr>
            <a:r>
              <a:rPr lang="en-US" altLang="zh-TW" sz="2400" dirty="0">
                <a:solidFill>
                  <a:schemeClr val="tx1"/>
                </a:solidFill>
                <a:latin typeface="微軟正黑體" pitchFamily="34" charset="-120"/>
                <a:ea typeface="微軟正黑體" pitchFamily="34" charset="-120"/>
              </a:rPr>
              <a:t>1. </a:t>
            </a:r>
            <a:r>
              <a:rPr lang="zh-TW" altLang="en-US" sz="2400" dirty="0">
                <a:solidFill>
                  <a:schemeClr val="tx1"/>
                </a:solidFill>
                <a:latin typeface="微軟正黑體" pitchFamily="34" charset="-120"/>
                <a:ea typeface="微軟正黑體" pitchFamily="34" charset="-120"/>
              </a:rPr>
              <a:t>具中華民國國籍，且在臺灣地區設有戶籍。</a:t>
            </a:r>
            <a:endParaRPr lang="en-US" altLang="zh-TW" sz="2400" dirty="0">
              <a:solidFill>
                <a:schemeClr val="tx1"/>
              </a:solidFill>
              <a:latin typeface="微軟正黑體" pitchFamily="34" charset="-120"/>
              <a:ea typeface="微軟正黑體" pitchFamily="34" charset="-120"/>
            </a:endParaRPr>
          </a:p>
          <a:p>
            <a:pPr marL="0" indent="0">
              <a:buNone/>
              <a:defRPr/>
            </a:pPr>
            <a:endParaRPr lang="en-US" altLang="zh-TW" sz="2400" dirty="0">
              <a:solidFill>
                <a:schemeClr val="tx1"/>
              </a:solidFill>
              <a:latin typeface="微軟正黑體" pitchFamily="34" charset="-120"/>
              <a:ea typeface="微軟正黑體" pitchFamily="34" charset="-120"/>
            </a:endParaRPr>
          </a:p>
          <a:p>
            <a:pPr marL="0" indent="0">
              <a:buNone/>
              <a:defRPr/>
            </a:pPr>
            <a:r>
              <a:rPr lang="en-US" altLang="zh-TW" sz="2400" dirty="0">
                <a:solidFill>
                  <a:schemeClr val="tx1"/>
                </a:solidFill>
                <a:latin typeface="微軟正黑體" pitchFamily="34" charset="-120"/>
                <a:ea typeface="微軟正黑體" pitchFamily="34" charset="-120"/>
              </a:rPr>
              <a:t>2. </a:t>
            </a:r>
            <a:r>
              <a:rPr lang="zh-TW" altLang="en-US" sz="2400" dirty="0">
                <a:solidFill>
                  <a:schemeClr val="tx1"/>
                </a:solidFill>
                <a:latin typeface="微軟正黑體" pitchFamily="34" charset="-120"/>
                <a:ea typeface="微軟正黑體" pitchFamily="34" charset="-120"/>
              </a:rPr>
              <a:t>預定於</a:t>
            </a:r>
            <a:r>
              <a:rPr lang="en-US" altLang="zh-TW" sz="2400" u="sng" dirty="0">
                <a:solidFill>
                  <a:schemeClr val="tx1"/>
                </a:solidFill>
                <a:latin typeface="微軟正黑體" pitchFamily="34" charset="-120"/>
                <a:ea typeface="微軟正黑體" pitchFamily="34" charset="-120"/>
              </a:rPr>
              <a:t>114</a:t>
            </a:r>
            <a:r>
              <a:rPr lang="zh-TW" altLang="en-US" sz="2400" u="sng" dirty="0">
                <a:solidFill>
                  <a:schemeClr val="tx1"/>
                </a:solidFill>
                <a:latin typeface="微軟正黑體" pitchFamily="34" charset="-120"/>
                <a:ea typeface="微軟正黑體" pitchFamily="34" charset="-120"/>
              </a:rPr>
              <a:t>學年度</a:t>
            </a:r>
            <a:r>
              <a:rPr lang="en-US" altLang="zh-TW" sz="2400" u="sng" dirty="0">
                <a:solidFill>
                  <a:schemeClr val="tx1"/>
                </a:solidFill>
                <a:latin typeface="微軟正黑體" pitchFamily="34" charset="-120"/>
                <a:ea typeface="微軟正黑體" pitchFamily="34" charset="-120"/>
              </a:rPr>
              <a:t>(</a:t>
            </a:r>
            <a:r>
              <a:rPr lang="zh-TW" altLang="en-US" sz="2400" u="sng" dirty="0">
                <a:solidFill>
                  <a:schemeClr val="tx1"/>
                </a:solidFill>
                <a:latin typeface="微軟正黑體" pitchFamily="34" charset="-120"/>
                <a:ea typeface="微軟正黑體" pitchFamily="34" charset="-120"/>
              </a:rPr>
              <a:t>含上、下學期</a:t>
            </a:r>
            <a:r>
              <a:rPr lang="en-US" altLang="zh-TW" sz="2400" u="sng" dirty="0">
                <a:solidFill>
                  <a:schemeClr val="tx1"/>
                </a:solidFill>
                <a:latin typeface="微軟正黑體" pitchFamily="34" charset="-120"/>
                <a:ea typeface="微軟正黑體" pitchFamily="34" charset="-120"/>
              </a:rPr>
              <a:t>)</a:t>
            </a:r>
            <a:r>
              <a:rPr lang="zh-TW" altLang="en-US" sz="2400" dirty="0">
                <a:solidFill>
                  <a:schemeClr val="tx1"/>
                </a:solidFill>
                <a:latin typeface="微軟正黑體" pitchFamily="34" charset="-120"/>
                <a:ea typeface="微軟正黑體" pitchFamily="34" charset="-120"/>
              </a:rPr>
              <a:t>出國研修且符合資格，</a:t>
            </a:r>
            <a:endParaRPr lang="en-US" altLang="zh-TW" sz="2400" dirty="0">
              <a:solidFill>
                <a:schemeClr val="tx1"/>
              </a:solidFill>
              <a:latin typeface="微軟正黑體" pitchFamily="34" charset="-120"/>
              <a:ea typeface="微軟正黑體" pitchFamily="34" charset="-120"/>
            </a:endParaRPr>
          </a:p>
          <a:p>
            <a:pPr marL="0" indent="0">
              <a:buNone/>
              <a:defRPr/>
            </a:pPr>
            <a:r>
              <a:rPr lang="zh-TW" altLang="en-US" sz="2400" dirty="0">
                <a:solidFill>
                  <a:schemeClr val="tx1"/>
                </a:solidFill>
                <a:latin typeface="微軟正黑體" pitchFamily="34" charset="-120"/>
                <a:ea typeface="微軟正黑體" pitchFamily="34" charset="-120"/>
              </a:rPr>
              <a:t>     經系所推薦者。</a:t>
            </a:r>
            <a:endParaRPr lang="en-US" altLang="zh-TW" sz="2400" dirty="0">
              <a:solidFill>
                <a:schemeClr val="tx1"/>
              </a:solidFill>
              <a:latin typeface="微軟正黑體" pitchFamily="34" charset="-120"/>
              <a:ea typeface="微軟正黑體" pitchFamily="34" charset="-120"/>
            </a:endParaRPr>
          </a:p>
          <a:p>
            <a:pPr marL="0" indent="0">
              <a:buNone/>
              <a:defRPr/>
            </a:pPr>
            <a:r>
              <a:rPr lang="zh-TW" altLang="en-US" sz="2400" dirty="0">
                <a:solidFill>
                  <a:srgbClr val="7030A0"/>
                </a:solidFill>
                <a:latin typeface="微軟正黑體" pitchFamily="34" charset="-120"/>
                <a:ea typeface="微軟正黑體" pitchFamily="34" charset="-120"/>
              </a:rPr>
              <a:t>    </a:t>
            </a:r>
            <a:r>
              <a:rPr lang="en-US" altLang="zh-TW" sz="2400" dirty="0">
                <a:solidFill>
                  <a:srgbClr val="FF0000"/>
                </a:solidFill>
                <a:latin typeface="微軟正黑體" pitchFamily="34" charset="-120"/>
                <a:ea typeface="微軟正黑體" pitchFamily="34" charset="-120"/>
              </a:rPr>
              <a:t>※</a:t>
            </a:r>
            <a:r>
              <a:rPr lang="zh-TW" altLang="en-US" sz="2400" dirty="0">
                <a:solidFill>
                  <a:srgbClr val="FF0000"/>
                </a:solidFill>
                <a:latin typeface="微軟正黑體" pitchFamily="34" charset="-120"/>
                <a:ea typeface="微軟正黑體" pitchFamily="34" charset="-120"/>
              </a:rPr>
              <a:t>境外在職專班生、赴大陸及港、澳地區留學者除外。</a:t>
            </a:r>
            <a:endParaRPr lang="en-US" altLang="zh-TW" sz="2400" dirty="0">
              <a:solidFill>
                <a:srgbClr val="FF0000"/>
              </a:solidFill>
              <a:latin typeface="微軟正黑體" pitchFamily="34" charset="-120"/>
              <a:ea typeface="微軟正黑體" pitchFamily="34" charset="-120"/>
            </a:endParaRPr>
          </a:p>
          <a:p>
            <a:pPr marL="0" indent="0">
              <a:buNone/>
              <a:defRPr/>
            </a:pPr>
            <a:endParaRPr lang="en-US" altLang="zh-TW" sz="2400" dirty="0">
              <a:solidFill>
                <a:srgbClr val="FF0000"/>
              </a:solidFill>
              <a:latin typeface="微軟正黑體" pitchFamily="34" charset="-120"/>
              <a:ea typeface="微軟正黑體" pitchFamily="34" charset="-120"/>
            </a:endParaRPr>
          </a:p>
          <a:p>
            <a:pPr marL="0" indent="0">
              <a:buNone/>
              <a:defRPr/>
            </a:pPr>
            <a:r>
              <a:rPr lang="en-US" altLang="zh-TW" sz="2400" dirty="0">
                <a:solidFill>
                  <a:schemeClr val="tx1"/>
                </a:solidFill>
                <a:latin typeface="微軟正黑體" pitchFamily="34" charset="-120"/>
                <a:ea typeface="微軟正黑體" pitchFamily="34" charset="-120"/>
              </a:rPr>
              <a:t>3. </a:t>
            </a:r>
            <a:r>
              <a:rPr lang="zh-TW" altLang="zh-TW" sz="2400" dirty="0">
                <a:solidFill>
                  <a:schemeClr val="tx1"/>
                </a:solidFill>
                <a:latin typeface="+mn-ea"/>
                <a:ea typeface="+mn-ea"/>
              </a:rPr>
              <a:t>在校學業成績總平均</a:t>
            </a:r>
            <a:r>
              <a:rPr lang="en-US" altLang="zh-TW" sz="2400" dirty="0">
                <a:solidFill>
                  <a:schemeClr val="tx1"/>
                </a:solidFill>
                <a:latin typeface="+mn-ea"/>
                <a:ea typeface="+mn-ea"/>
              </a:rPr>
              <a:t>80</a:t>
            </a:r>
            <a:r>
              <a:rPr lang="zh-TW" altLang="zh-TW" sz="2400" dirty="0">
                <a:solidFill>
                  <a:schemeClr val="tx1"/>
                </a:solidFill>
                <a:latin typeface="+mn-ea"/>
                <a:ea typeface="+mn-ea"/>
              </a:rPr>
              <a:t>分以上或系成績百分比前</a:t>
            </a:r>
            <a:r>
              <a:rPr lang="en-US" altLang="zh-TW" sz="2400" dirty="0">
                <a:solidFill>
                  <a:schemeClr val="tx1"/>
                </a:solidFill>
                <a:latin typeface="+mn-ea"/>
                <a:ea typeface="+mn-ea"/>
              </a:rPr>
              <a:t>25%</a:t>
            </a:r>
            <a:r>
              <a:rPr lang="zh-TW" altLang="zh-TW" sz="2400" dirty="0">
                <a:solidFill>
                  <a:schemeClr val="tx1"/>
                </a:solidFill>
                <a:latin typeface="+mn-ea"/>
                <a:ea typeface="+mn-ea"/>
              </a:rPr>
              <a:t>。</a:t>
            </a:r>
            <a:endParaRPr lang="en-US" altLang="zh-TW" sz="2400" dirty="0">
              <a:solidFill>
                <a:schemeClr val="tx1"/>
              </a:solidFill>
              <a:latin typeface="+mn-ea"/>
              <a:ea typeface="+mn-ea"/>
            </a:endParaRPr>
          </a:p>
          <a:p>
            <a:pPr marL="0" indent="0">
              <a:buNone/>
              <a:defRPr/>
            </a:pPr>
            <a:r>
              <a:rPr lang="en-US" altLang="zh-TW" sz="2400" dirty="0">
                <a:solidFill>
                  <a:schemeClr val="tx1"/>
                </a:solidFill>
                <a:latin typeface="微軟正黑體" pitchFamily="34" charset="-120"/>
                <a:ea typeface="微軟正黑體" pitchFamily="34" charset="-120"/>
              </a:rPr>
              <a:t> </a:t>
            </a:r>
          </a:p>
          <a:p>
            <a:pPr marL="0" indent="0">
              <a:buNone/>
              <a:defRPr/>
            </a:pPr>
            <a:r>
              <a:rPr lang="en-US" altLang="zh-TW" sz="2400" dirty="0">
                <a:solidFill>
                  <a:schemeClr val="tx1"/>
                </a:solidFill>
                <a:latin typeface="微軟正黑體" pitchFamily="34" charset="-120"/>
                <a:ea typeface="微軟正黑體" pitchFamily="34" charset="-120"/>
              </a:rPr>
              <a:t>4. </a:t>
            </a:r>
            <a:r>
              <a:rPr lang="zh-TW" altLang="en-US" sz="2400" dirty="0">
                <a:solidFill>
                  <a:schemeClr val="tx1"/>
                </a:solidFill>
                <a:latin typeface="微軟正黑體" pitchFamily="34" charset="-120"/>
                <a:ea typeface="微軟正黑體" pitchFamily="34" charset="-120"/>
              </a:rPr>
              <a:t>外語能力：</a:t>
            </a:r>
            <a:endParaRPr lang="en-US" altLang="zh-TW" sz="2400" dirty="0">
              <a:solidFill>
                <a:schemeClr val="tx1"/>
              </a:solidFill>
              <a:latin typeface="微軟正黑體" pitchFamily="34" charset="-120"/>
              <a:ea typeface="微軟正黑體" pitchFamily="34" charset="-120"/>
            </a:endParaRPr>
          </a:p>
          <a:p>
            <a:pPr marL="0" indent="0">
              <a:buNone/>
              <a:defRPr/>
            </a:pP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TOEFL iBT 70/</a:t>
            </a: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IELTS 5.5</a:t>
            </a:r>
            <a:endParaRPr lang="zh-TW" altLang="en-US" sz="2400" dirty="0">
              <a:solidFill>
                <a:schemeClr val="tx1"/>
              </a:solidFill>
              <a:latin typeface="微軟正黑體" pitchFamily="34" charset="-120"/>
              <a:ea typeface="微軟正黑體" pitchFamily="34" charset="-120"/>
            </a:endParaRPr>
          </a:p>
          <a:p>
            <a:pPr marL="0" indent="0">
              <a:buNone/>
              <a:defRPr/>
            </a:pP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CEFR</a:t>
            </a: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A2</a:t>
            </a:r>
          </a:p>
          <a:p>
            <a:pPr marL="0" indent="0">
              <a:buNone/>
              <a:defRPr/>
            </a:pP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JLPT N2</a:t>
            </a:r>
          </a:p>
          <a:p>
            <a:pPr marL="514350" indent="-514350">
              <a:buFont typeface="+mj-lt"/>
              <a:buAutoNum type="arabicPeriod"/>
              <a:defRPr/>
            </a:pPr>
            <a:endParaRPr lang="en-US" altLang="zh-TW" sz="2400" b="0" dirty="0">
              <a:latin typeface="微軟正黑體" pitchFamily="34" charset="-120"/>
              <a:ea typeface="微軟正黑體" pitchFamily="34" charset="-120"/>
            </a:endParaRPr>
          </a:p>
        </p:txBody>
      </p:sp>
      <p:sp>
        <p:nvSpPr>
          <p:cNvPr id="22532" name="投影片編號版面配置區 1"/>
          <p:cNvSpPr>
            <a:spLocks noGrp="1"/>
          </p:cNvSpPr>
          <p:nvPr>
            <p:ph type="sldNum" sz="quarter" idx="12"/>
          </p:nvPr>
        </p:nvSpPr>
        <p:spPr>
          <a:noFill/>
        </p:spPr>
        <p:txBody>
          <a:bodyPr/>
          <a:lstStyle/>
          <a:p>
            <a:fld id="{FB9B3563-FADB-4A02-A4C5-B9CCF7F82E1F}" type="slidenum">
              <a:rPr lang="en-US" altLang="zh-TW" smtClean="0"/>
              <a:pPr/>
              <a:t>4</a:t>
            </a:fld>
            <a:endParaRPr lang="en-US" altLang="zh-TW"/>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2"/>
          <p:cNvSpPr>
            <a:spLocks noGrp="1"/>
          </p:cNvSpPr>
          <p:nvPr>
            <p:ph type="title"/>
          </p:nvPr>
        </p:nvSpPr>
        <p:spPr/>
        <p:txBody>
          <a:bodyPr/>
          <a:lstStyle/>
          <a:p>
            <a:pPr algn="ctr"/>
            <a:r>
              <a:rPr lang="zh-TW" altLang="en-US" b="1" dirty="0">
                <a:latin typeface="微軟正黑體" pitchFamily="34" charset="-120"/>
                <a:ea typeface="微軟正黑體" pitchFamily="34" charset="-120"/>
              </a:rPr>
              <a:t>學海惜珠</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申請資格</a:t>
            </a:r>
          </a:p>
        </p:txBody>
      </p:sp>
      <p:sp>
        <p:nvSpPr>
          <p:cNvPr id="4" name="直排文字版面配置區 3"/>
          <p:cNvSpPr>
            <a:spLocks noGrp="1"/>
          </p:cNvSpPr>
          <p:nvPr>
            <p:ph type="body" orient="vert" idx="1"/>
          </p:nvPr>
        </p:nvSpPr>
        <p:spPr>
          <a:xfrm>
            <a:off x="359568" y="1328771"/>
            <a:ext cx="8424863" cy="5111973"/>
          </a:xfrm>
        </p:spPr>
        <p:txBody>
          <a:bodyPr vert="horz"/>
          <a:lstStyle/>
          <a:p>
            <a:pPr marL="0" indent="0">
              <a:buNone/>
              <a:defRPr/>
            </a:pPr>
            <a:r>
              <a:rPr lang="en-US" altLang="zh-TW" sz="2400" dirty="0">
                <a:solidFill>
                  <a:schemeClr val="tx1"/>
                </a:solidFill>
                <a:latin typeface="微軟正黑體" pitchFamily="34" charset="-120"/>
                <a:ea typeface="微軟正黑體" pitchFamily="34" charset="-120"/>
              </a:rPr>
              <a:t>1. </a:t>
            </a:r>
            <a:r>
              <a:rPr lang="zh-TW" altLang="en-US" sz="2400" dirty="0">
                <a:solidFill>
                  <a:schemeClr val="tx1"/>
                </a:solidFill>
                <a:latin typeface="微軟正黑體" pitchFamily="34" charset="-120"/>
                <a:ea typeface="微軟正黑體" pitchFamily="34" charset="-120"/>
              </a:rPr>
              <a:t>具中華民國國籍，且在臺灣地區設有戶籍。</a:t>
            </a:r>
            <a:endParaRPr lang="en-US" altLang="zh-TW" sz="2400" dirty="0">
              <a:solidFill>
                <a:schemeClr val="tx1"/>
              </a:solidFill>
              <a:latin typeface="微軟正黑體" pitchFamily="34" charset="-120"/>
              <a:ea typeface="微軟正黑體" pitchFamily="34" charset="-120"/>
            </a:endParaRPr>
          </a:p>
          <a:p>
            <a:pPr marL="0" lvl="0" indent="0">
              <a:buNone/>
              <a:defRPr/>
            </a:pPr>
            <a:r>
              <a:rPr lang="en-US" altLang="zh-TW" sz="1800" u="sng" dirty="0">
                <a:solidFill>
                  <a:srgbClr val="FF0000"/>
                </a:solidFill>
                <a:latin typeface="微軟正黑體" pitchFamily="34" charset="-120"/>
                <a:ea typeface="微軟正黑體" pitchFamily="34" charset="-120"/>
              </a:rPr>
              <a:t>※</a:t>
            </a:r>
            <a:r>
              <a:rPr lang="zh-TW" altLang="en-US" sz="1800" u="sng" dirty="0">
                <a:solidFill>
                  <a:srgbClr val="FF0000"/>
                </a:solidFill>
                <a:latin typeface="微軟正黑體" pitchFamily="34" charset="-120"/>
                <a:ea typeface="微軟正黑體" pitchFamily="34" charset="-120"/>
              </a:rPr>
              <a:t>領有直轄市、縣</a:t>
            </a:r>
            <a:r>
              <a:rPr lang="en-US" altLang="zh-TW" sz="1800" u="sng" dirty="0">
                <a:solidFill>
                  <a:srgbClr val="FF0000"/>
                </a:solidFill>
                <a:latin typeface="微軟正黑體" pitchFamily="34" charset="-120"/>
                <a:ea typeface="微軟正黑體" pitchFamily="34" charset="-120"/>
              </a:rPr>
              <a:t>(</a:t>
            </a:r>
            <a:r>
              <a:rPr lang="zh-TW" altLang="en-US" sz="1800" u="sng" dirty="0">
                <a:solidFill>
                  <a:srgbClr val="FF0000"/>
                </a:solidFill>
                <a:latin typeface="微軟正黑體" pitchFamily="34" charset="-120"/>
                <a:ea typeface="微軟正黑體" pitchFamily="34" charset="-120"/>
              </a:rPr>
              <a:t>市</a:t>
            </a:r>
            <a:r>
              <a:rPr lang="en-US" altLang="zh-TW" sz="1800" u="sng" dirty="0">
                <a:solidFill>
                  <a:srgbClr val="FF0000"/>
                </a:solidFill>
                <a:latin typeface="微軟正黑體" pitchFamily="34" charset="-120"/>
                <a:ea typeface="微軟正黑體" pitchFamily="34" charset="-120"/>
              </a:rPr>
              <a:t>)</a:t>
            </a:r>
            <a:r>
              <a:rPr lang="zh-TW" altLang="en-US" sz="1800" u="sng" dirty="0">
                <a:solidFill>
                  <a:srgbClr val="FF0000"/>
                </a:solidFill>
                <a:latin typeface="微軟正黑體" pitchFamily="34" charset="-120"/>
                <a:ea typeface="微軟正黑體" pitchFamily="34" charset="-120"/>
              </a:rPr>
              <a:t>主管機關開立有效之低收入戶、中低收入戶、特殊境遇家庭扶助、身心障礙者生活補助費、弱勢兒童及少年生活扶助、弱勢家庭兒童及少年緊急生活扶助及同一戶籍內具中低收入老人生活津貼補助資格。 </a:t>
            </a:r>
            <a:endParaRPr lang="en-US" altLang="zh-TW" sz="2400" u="sng" dirty="0">
              <a:solidFill>
                <a:srgbClr val="FF0000"/>
              </a:solidFill>
              <a:latin typeface="微軟正黑體" pitchFamily="34" charset="-120"/>
              <a:ea typeface="微軟正黑體" pitchFamily="34" charset="-120"/>
            </a:endParaRPr>
          </a:p>
          <a:p>
            <a:pPr marL="0" indent="0">
              <a:buNone/>
              <a:defRPr/>
            </a:pPr>
            <a:r>
              <a:rPr lang="en-US" altLang="zh-TW" sz="2400" dirty="0">
                <a:solidFill>
                  <a:schemeClr val="tx1"/>
                </a:solidFill>
                <a:latin typeface="微軟正黑體" pitchFamily="34" charset="-120"/>
                <a:ea typeface="微軟正黑體" pitchFamily="34" charset="-120"/>
              </a:rPr>
              <a:t>2. </a:t>
            </a:r>
            <a:r>
              <a:rPr lang="zh-TW" altLang="en-US" sz="2400" dirty="0">
                <a:solidFill>
                  <a:schemeClr val="tx1"/>
                </a:solidFill>
                <a:latin typeface="微軟正黑體" pitchFamily="34" charset="-120"/>
                <a:ea typeface="微軟正黑體" pitchFamily="34" charset="-120"/>
              </a:rPr>
              <a:t>預定於</a:t>
            </a:r>
            <a:r>
              <a:rPr lang="en-US" altLang="zh-TW" sz="2400" u="sng" dirty="0">
                <a:solidFill>
                  <a:schemeClr val="tx1"/>
                </a:solidFill>
                <a:latin typeface="微軟正黑體" pitchFamily="34" charset="-120"/>
                <a:ea typeface="微軟正黑體" pitchFamily="34" charset="-120"/>
              </a:rPr>
              <a:t>114</a:t>
            </a:r>
            <a:r>
              <a:rPr lang="zh-TW" altLang="en-US" sz="2400" u="sng" dirty="0">
                <a:solidFill>
                  <a:schemeClr val="tx1"/>
                </a:solidFill>
                <a:latin typeface="微軟正黑體" pitchFamily="34" charset="-120"/>
                <a:ea typeface="微軟正黑體" pitchFamily="34" charset="-120"/>
              </a:rPr>
              <a:t>學年度</a:t>
            </a:r>
            <a:r>
              <a:rPr lang="en-US" altLang="zh-TW" sz="2400" u="sng" dirty="0">
                <a:solidFill>
                  <a:schemeClr val="tx1"/>
                </a:solidFill>
                <a:latin typeface="微軟正黑體" pitchFamily="34" charset="-120"/>
                <a:ea typeface="微軟正黑體" pitchFamily="34" charset="-120"/>
              </a:rPr>
              <a:t>(</a:t>
            </a:r>
            <a:r>
              <a:rPr lang="zh-TW" altLang="en-US" sz="2400" u="sng" dirty="0">
                <a:solidFill>
                  <a:schemeClr val="tx1"/>
                </a:solidFill>
                <a:latin typeface="微軟正黑體" pitchFamily="34" charset="-120"/>
                <a:ea typeface="微軟正黑體" pitchFamily="34" charset="-120"/>
              </a:rPr>
              <a:t>含上、下學期</a:t>
            </a:r>
            <a:r>
              <a:rPr lang="en-US" altLang="zh-TW" sz="2400" u="sng" dirty="0">
                <a:solidFill>
                  <a:schemeClr val="tx1"/>
                </a:solidFill>
                <a:latin typeface="微軟正黑體" pitchFamily="34" charset="-120"/>
                <a:ea typeface="微軟正黑體" pitchFamily="34" charset="-120"/>
              </a:rPr>
              <a:t>)</a:t>
            </a:r>
            <a:r>
              <a:rPr lang="zh-TW" altLang="en-US" sz="2400" dirty="0">
                <a:solidFill>
                  <a:schemeClr val="tx1"/>
                </a:solidFill>
                <a:latin typeface="微軟正黑體" pitchFamily="34" charset="-120"/>
                <a:ea typeface="微軟正黑體" pitchFamily="34" charset="-120"/>
              </a:rPr>
              <a:t>出國研修且符合資格，</a:t>
            </a:r>
            <a:endParaRPr lang="en-US" altLang="zh-TW" sz="2400" dirty="0">
              <a:solidFill>
                <a:schemeClr val="tx1"/>
              </a:solidFill>
              <a:latin typeface="微軟正黑體" pitchFamily="34" charset="-120"/>
              <a:ea typeface="微軟正黑體" pitchFamily="34" charset="-120"/>
            </a:endParaRPr>
          </a:p>
          <a:p>
            <a:pPr marL="0" indent="0">
              <a:buNone/>
              <a:defRPr/>
            </a:pPr>
            <a:r>
              <a:rPr lang="zh-TW" altLang="en-US" sz="2400" dirty="0">
                <a:solidFill>
                  <a:schemeClr val="tx1"/>
                </a:solidFill>
                <a:latin typeface="微軟正黑體" pitchFamily="34" charset="-120"/>
                <a:ea typeface="微軟正黑體" pitchFamily="34" charset="-120"/>
              </a:rPr>
              <a:t>     經系所推薦者。</a:t>
            </a:r>
            <a:endParaRPr lang="en-US" altLang="zh-TW" sz="2400" dirty="0">
              <a:solidFill>
                <a:schemeClr val="tx1"/>
              </a:solidFill>
              <a:latin typeface="微軟正黑體" pitchFamily="34" charset="-120"/>
              <a:ea typeface="微軟正黑體" pitchFamily="34" charset="-120"/>
            </a:endParaRPr>
          </a:p>
          <a:p>
            <a:pPr marL="0" indent="0">
              <a:buNone/>
              <a:defRPr/>
            </a:pPr>
            <a:r>
              <a:rPr lang="zh-TW" altLang="en-US" sz="2400" dirty="0">
                <a:solidFill>
                  <a:srgbClr val="7030A0"/>
                </a:solidFill>
                <a:latin typeface="微軟正黑體" pitchFamily="34" charset="-120"/>
                <a:ea typeface="微軟正黑體" pitchFamily="34" charset="-120"/>
              </a:rPr>
              <a:t>    </a:t>
            </a:r>
            <a:r>
              <a:rPr lang="en-US" altLang="zh-TW" sz="2400" dirty="0">
                <a:solidFill>
                  <a:srgbClr val="FF0000"/>
                </a:solidFill>
                <a:latin typeface="微軟正黑體" pitchFamily="34" charset="-120"/>
                <a:ea typeface="微軟正黑體" pitchFamily="34" charset="-120"/>
              </a:rPr>
              <a:t>※</a:t>
            </a:r>
            <a:r>
              <a:rPr lang="zh-TW" altLang="en-US" sz="2400" dirty="0">
                <a:solidFill>
                  <a:srgbClr val="FF0000"/>
                </a:solidFill>
                <a:latin typeface="微軟正黑體" pitchFamily="34" charset="-120"/>
                <a:ea typeface="微軟正黑體" pitchFamily="34" charset="-120"/>
              </a:rPr>
              <a:t>境外在職專班生、赴大陸及港、澳地區留學者除外。</a:t>
            </a:r>
            <a:endParaRPr lang="en-US" altLang="zh-TW" sz="2400" dirty="0">
              <a:solidFill>
                <a:srgbClr val="FF0000"/>
              </a:solidFill>
              <a:latin typeface="微軟正黑體" pitchFamily="34" charset="-120"/>
              <a:ea typeface="微軟正黑體" pitchFamily="34" charset="-120"/>
            </a:endParaRPr>
          </a:p>
          <a:p>
            <a:pPr marL="0" indent="0">
              <a:buNone/>
              <a:defRPr/>
            </a:pPr>
            <a:r>
              <a:rPr lang="en-US" altLang="zh-TW" sz="2400" dirty="0">
                <a:solidFill>
                  <a:schemeClr val="tx1"/>
                </a:solidFill>
                <a:latin typeface="微軟正黑體" pitchFamily="34" charset="-120"/>
                <a:ea typeface="微軟正黑體" pitchFamily="34" charset="-120"/>
              </a:rPr>
              <a:t>3</a:t>
            </a:r>
            <a:r>
              <a:rPr lang="en-US" altLang="zh-TW" sz="3000" dirty="0">
                <a:solidFill>
                  <a:schemeClr val="tx1"/>
                </a:solidFill>
                <a:latin typeface="微軟正黑體" pitchFamily="34" charset="-120"/>
                <a:ea typeface="微軟正黑體" pitchFamily="34" charset="-120"/>
              </a:rPr>
              <a:t>.</a:t>
            </a:r>
            <a:r>
              <a:rPr lang="zh-TW" altLang="zh-TW" sz="2400" dirty="0">
                <a:solidFill>
                  <a:schemeClr val="tx1"/>
                </a:solidFill>
                <a:latin typeface="+mj-ea"/>
                <a:ea typeface="+mj-ea"/>
              </a:rPr>
              <a:t>在校學業成績總平均</a:t>
            </a:r>
            <a:r>
              <a:rPr lang="en-US" altLang="zh-TW" sz="2400" dirty="0">
                <a:solidFill>
                  <a:schemeClr val="tx1"/>
                </a:solidFill>
                <a:latin typeface="+mj-ea"/>
                <a:ea typeface="+mj-ea"/>
              </a:rPr>
              <a:t>75</a:t>
            </a:r>
            <a:r>
              <a:rPr lang="zh-TW" altLang="zh-TW" sz="2400" dirty="0">
                <a:solidFill>
                  <a:schemeClr val="tx1"/>
                </a:solidFill>
                <a:latin typeface="+mj-ea"/>
                <a:ea typeface="+mj-ea"/>
              </a:rPr>
              <a:t>分以上或系成績百分比前</a:t>
            </a:r>
            <a:r>
              <a:rPr lang="en-US" altLang="zh-TW" sz="2400" dirty="0">
                <a:solidFill>
                  <a:schemeClr val="tx1"/>
                </a:solidFill>
                <a:latin typeface="+mj-ea"/>
                <a:ea typeface="+mj-ea"/>
              </a:rPr>
              <a:t>30%</a:t>
            </a:r>
            <a:r>
              <a:rPr lang="zh-TW" altLang="zh-TW" sz="2400" dirty="0">
                <a:solidFill>
                  <a:schemeClr val="tx1"/>
                </a:solidFill>
                <a:latin typeface="+mj-ea"/>
                <a:ea typeface="+mj-ea"/>
              </a:rPr>
              <a:t>。</a:t>
            </a:r>
            <a:endParaRPr lang="en-US" altLang="zh-TW" sz="2400" dirty="0">
              <a:solidFill>
                <a:schemeClr val="tx1"/>
              </a:solidFill>
              <a:latin typeface="+mj-ea"/>
              <a:ea typeface="+mj-ea"/>
            </a:endParaRPr>
          </a:p>
          <a:p>
            <a:pPr marL="0" indent="0">
              <a:buNone/>
              <a:defRPr/>
            </a:pPr>
            <a:r>
              <a:rPr lang="en-US" altLang="zh-TW" sz="2400" dirty="0">
                <a:solidFill>
                  <a:schemeClr val="tx1"/>
                </a:solidFill>
                <a:latin typeface="微軟正黑體" pitchFamily="34" charset="-120"/>
                <a:ea typeface="微軟正黑體" pitchFamily="34" charset="-120"/>
              </a:rPr>
              <a:t>4.</a:t>
            </a:r>
            <a:r>
              <a:rPr lang="zh-TW" altLang="en-US" sz="2400" dirty="0">
                <a:latin typeface="微軟正黑體" pitchFamily="34" charset="-120"/>
                <a:ea typeface="微軟正黑體" pitchFamily="34" charset="-120"/>
              </a:rPr>
              <a:t> </a:t>
            </a:r>
            <a:r>
              <a:rPr lang="zh-TW" altLang="en-US" sz="2400" dirty="0">
                <a:solidFill>
                  <a:schemeClr val="tx1"/>
                </a:solidFill>
                <a:latin typeface="微軟正黑體" pitchFamily="34" charset="-120"/>
                <a:ea typeface="微軟正黑體" pitchFamily="34" charset="-120"/>
              </a:rPr>
              <a:t>外語能力</a:t>
            </a:r>
            <a:r>
              <a:rPr lang="en-US" altLang="zh-TW" sz="2400" dirty="0">
                <a:solidFill>
                  <a:schemeClr val="tx1"/>
                </a:solidFill>
                <a:latin typeface="微軟正黑體" pitchFamily="34" charset="-120"/>
                <a:ea typeface="微軟正黑體" pitchFamily="34" charset="-120"/>
              </a:rPr>
              <a:t>:</a:t>
            </a:r>
          </a:p>
          <a:p>
            <a:pPr marL="0" indent="0">
              <a:buNone/>
              <a:defRPr/>
            </a:pP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TOEFL iBT 70/</a:t>
            </a: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IELTS 5.5</a:t>
            </a:r>
            <a:endParaRPr lang="zh-TW" altLang="en-US" sz="2400" dirty="0">
              <a:solidFill>
                <a:schemeClr val="tx1"/>
              </a:solidFill>
              <a:latin typeface="微軟正黑體" pitchFamily="34" charset="-120"/>
              <a:ea typeface="微軟正黑體" pitchFamily="34" charset="-120"/>
            </a:endParaRPr>
          </a:p>
          <a:p>
            <a:pPr marL="0" indent="0">
              <a:buNone/>
              <a:defRPr/>
            </a:pP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CEFR</a:t>
            </a: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A2</a:t>
            </a:r>
          </a:p>
          <a:p>
            <a:pPr marL="0" indent="0">
              <a:buNone/>
              <a:defRPr/>
            </a:pPr>
            <a:r>
              <a:rPr lang="zh-TW" altLang="en-US" sz="2400" dirty="0">
                <a:solidFill>
                  <a:schemeClr val="tx1"/>
                </a:solidFill>
                <a:latin typeface="微軟正黑體" pitchFamily="34" charset="-120"/>
                <a:ea typeface="微軟正黑體" pitchFamily="34" charset="-120"/>
              </a:rPr>
              <a:t>     </a:t>
            </a:r>
            <a:r>
              <a:rPr lang="en-US" altLang="zh-TW" sz="2400" dirty="0">
                <a:solidFill>
                  <a:schemeClr val="tx1"/>
                </a:solidFill>
                <a:latin typeface="微軟正黑體" pitchFamily="34" charset="-120"/>
                <a:ea typeface="微軟正黑體" pitchFamily="34" charset="-120"/>
              </a:rPr>
              <a:t>JLPT N2</a:t>
            </a:r>
            <a:endParaRPr lang="en-US" altLang="zh-TW" b="0" dirty="0">
              <a:latin typeface="微軟正黑體" pitchFamily="34" charset="-120"/>
              <a:ea typeface="微軟正黑體" pitchFamily="34" charset="-120"/>
            </a:endParaRPr>
          </a:p>
          <a:p>
            <a:pPr marL="514350" indent="-514350">
              <a:buFont typeface="+mj-lt"/>
              <a:buAutoNum type="arabicPeriod"/>
              <a:defRPr/>
            </a:pPr>
            <a:endParaRPr lang="en-US" altLang="zh-TW" sz="3200" b="0" dirty="0">
              <a:latin typeface="微軟正黑體" pitchFamily="34" charset="-120"/>
              <a:ea typeface="微軟正黑體" pitchFamily="34" charset="-120"/>
            </a:endParaRPr>
          </a:p>
        </p:txBody>
      </p:sp>
      <p:sp>
        <p:nvSpPr>
          <p:cNvPr id="22532" name="投影片編號版面配置區 1"/>
          <p:cNvSpPr>
            <a:spLocks noGrp="1"/>
          </p:cNvSpPr>
          <p:nvPr>
            <p:ph type="sldNum" sz="quarter" idx="12"/>
          </p:nvPr>
        </p:nvSpPr>
        <p:spPr>
          <a:noFill/>
        </p:spPr>
        <p:txBody>
          <a:bodyPr/>
          <a:lstStyle/>
          <a:p>
            <a:fld id="{FB9B3563-FADB-4A02-A4C5-B9CCF7F82E1F}" type="slidenum">
              <a:rPr lang="en-US" altLang="zh-TW" smtClean="0">
                <a:solidFill>
                  <a:prstClr val="black">
                    <a:lumMod val="75000"/>
                    <a:lumOff val="25000"/>
                  </a:prstClr>
                </a:solidFill>
              </a:rPr>
              <a:pPr/>
              <a:t>5</a:t>
            </a:fld>
            <a:endParaRPr lang="en-US" altLang="zh-TW">
              <a:solidFill>
                <a:prstClr val="black">
                  <a:lumMod val="75000"/>
                  <a:lumOff val="25000"/>
                </a:prstClr>
              </a:solidFill>
            </a:endParaRPr>
          </a:p>
        </p:txBody>
      </p:sp>
    </p:spTree>
    <p:extLst>
      <p:ext uri="{BB962C8B-B14F-4D97-AF65-F5344CB8AC3E}">
        <p14:creationId xmlns:p14="http://schemas.microsoft.com/office/powerpoint/2010/main" val="1280492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pPr algn="ctr"/>
            <a:r>
              <a:rPr lang="zh-TW" altLang="en-US" dirty="0">
                <a:latin typeface="微軟正黑體" pitchFamily="34" charset="-120"/>
                <a:ea typeface="微軟正黑體" pitchFamily="34" charset="-120"/>
              </a:rPr>
              <a:t>學海飛颺及學海惜珠</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名額</a:t>
            </a:r>
          </a:p>
        </p:txBody>
      </p:sp>
      <p:sp>
        <p:nvSpPr>
          <p:cNvPr id="3" name="直排文字版面配置區 2"/>
          <p:cNvSpPr>
            <a:spLocks noGrp="1"/>
          </p:cNvSpPr>
          <p:nvPr>
            <p:ph type="body" orient="vert" idx="1"/>
          </p:nvPr>
        </p:nvSpPr>
        <p:spPr>
          <a:xfrm>
            <a:off x="323850" y="1389227"/>
            <a:ext cx="8496300" cy="5293072"/>
          </a:xfrm>
        </p:spPr>
        <p:txBody>
          <a:bodyPr vert="horz"/>
          <a:lstStyle/>
          <a:p>
            <a:pPr marL="0" indent="0">
              <a:buFontTx/>
              <a:buNone/>
              <a:defRPr/>
            </a:pPr>
            <a:r>
              <a:rPr lang="zh-TW" altLang="en-US" sz="3200" b="0" dirty="0">
                <a:solidFill>
                  <a:srgbClr val="003399"/>
                </a:solidFill>
                <a:latin typeface="微軟正黑體" pitchFamily="34" charset="-120"/>
                <a:ea typeface="微軟正黑體" pitchFamily="34" charset="-120"/>
              </a:rPr>
              <a:t>各</a:t>
            </a:r>
            <a:r>
              <a:rPr lang="zh-TW" altLang="en-US" sz="3200" dirty="0">
                <a:solidFill>
                  <a:srgbClr val="FF0000"/>
                </a:solidFill>
                <a:latin typeface="微軟正黑體" pitchFamily="34" charset="-120"/>
                <a:ea typeface="微軟正黑體" pitchFamily="34" charset="-120"/>
              </a:rPr>
              <a:t>系所</a:t>
            </a:r>
            <a:r>
              <a:rPr lang="zh-TW" altLang="en-US" sz="3200" b="0" dirty="0">
                <a:solidFill>
                  <a:srgbClr val="003399"/>
                </a:solidFill>
                <a:latin typeface="微軟正黑體" pitchFamily="34" charset="-120"/>
                <a:ea typeface="微軟正黑體" pitchFamily="34" charset="-120"/>
              </a:rPr>
              <a:t>推薦名額</a:t>
            </a:r>
            <a:endParaRPr lang="en-US" altLang="zh-TW" sz="3200" b="0" dirty="0">
              <a:solidFill>
                <a:srgbClr val="003399"/>
              </a:solidFill>
              <a:latin typeface="微軟正黑體" pitchFamily="34" charset="-120"/>
              <a:ea typeface="微軟正黑體" pitchFamily="34" charset="-120"/>
            </a:endParaRPr>
          </a:p>
          <a:p>
            <a:pPr marL="0" indent="0">
              <a:buFontTx/>
              <a:buNone/>
              <a:defRPr/>
            </a:pPr>
            <a:r>
              <a:rPr lang="zh-TW" altLang="en-US" sz="3200" b="0" dirty="0">
                <a:solidFill>
                  <a:srgbClr val="003399"/>
                </a:solidFill>
                <a:latin typeface="微軟正黑體" pitchFamily="34" charset="-120"/>
                <a:ea typeface="微軟正黑體" pitchFamily="34" charset="-120"/>
              </a:rPr>
              <a:t>   </a:t>
            </a:r>
            <a:r>
              <a:rPr lang="zh-TW" altLang="en-US" sz="3200" b="0" u="sng" dirty="0">
                <a:solidFill>
                  <a:srgbClr val="003399"/>
                </a:solidFill>
                <a:latin typeface="微軟正黑體" pitchFamily="34" charset="-120"/>
                <a:ea typeface="微軟正黑體" pitchFamily="34" charset="-120"/>
              </a:rPr>
              <a:t>學海飛颺：</a:t>
            </a:r>
            <a:endParaRPr lang="en-US" altLang="zh-TW" sz="3200" b="0" u="sng" dirty="0">
              <a:solidFill>
                <a:srgbClr val="003399"/>
              </a:solidFill>
              <a:latin typeface="微軟正黑體" pitchFamily="34" charset="-120"/>
              <a:ea typeface="微軟正黑體" pitchFamily="34" charset="-120"/>
            </a:endParaRPr>
          </a:p>
          <a:p>
            <a:pPr marL="0" indent="0">
              <a:buFontTx/>
              <a:buNone/>
              <a:defRPr/>
            </a:pPr>
            <a:r>
              <a:rPr lang="en-US" altLang="zh-TW" sz="3200" b="0" dirty="0">
                <a:solidFill>
                  <a:srgbClr val="003399"/>
                </a:solidFill>
                <a:latin typeface="微軟正黑體" pitchFamily="34" charset="-120"/>
                <a:ea typeface="微軟正黑體" pitchFamily="34" charset="-120"/>
              </a:rPr>
              <a:t>    - </a:t>
            </a:r>
            <a:r>
              <a:rPr lang="zh-TW" altLang="en-US" sz="3200" b="0" dirty="0">
                <a:solidFill>
                  <a:srgbClr val="003399"/>
                </a:solidFill>
                <a:latin typeface="微軟正黑體" pitchFamily="34" charset="-120"/>
                <a:ea typeface="微軟正黑體" pitchFamily="34" charset="-120"/>
              </a:rPr>
              <a:t>出國學生人數</a:t>
            </a:r>
            <a:r>
              <a:rPr lang="en-US" altLang="zh-TW" sz="3200" b="0" dirty="0">
                <a:solidFill>
                  <a:srgbClr val="003399"/>
                </a:solidFill>
                <a:latin typeface="微軟正黑體" pitchFamily="34" charset="-120"/>
                <a:ea typeface="微軟正黑體" pitchFamily="34" charset="-120"/>
              </a:rPr>
              <a:t>20</a:t>
            </a:r>
            <a:r>
              <a:rPr lang="zh-TW" altLang="en-US" sz="3200" b="0" dirty="0">
                <a:solidFill>
                  <a:srgbClr val="003399"/>
                </a:solidFill>
                <a:latin typeface="微軟正黑體" pitchFamily="34" charset="-120"/>
                <a:ea typeface="微軟正黑體" pitchFamily="34" charset="-120"/>
              </a:rPr>
              <a:t>名以下最多推薦</a:t>
            </a:r>
            <a:r>
              <a:rPr lang="en-US" altLang="zh-TW" sz="3200" b="0" dirty="0">
                <a:solidFill>
                  <a:srgbClr val="003399"/>
                </a:solidFill>
                <a:latin typeface="微軟正黑體" pitchFamily="34" charset="-120"/>
                <a:ea typeface="微軟正黑體" pitchFamily="34" charset="-120"/>
              </a:rPr>
              <a:t>5</a:t>
            </a:r>
            <a:r>
              <a:rPr lang="zh-TW" altLang="en-US" sz="3200" b="0" dirty="0">
                <a:solidFill>
                  <a:srgbClr val="003399"/>
                </a:solidFill>
                <a:latin typeface="微軟正黑體" pitchFamily="34" charset="-120"/>
                <a:ea typeface="微軟正黑體" pitchFamily="34" charset="-120"/>
              </a:rPr>
              <a:t>名</a:t>
            </a:r>
          </a:p>
          <a:p>
            <a:pPr marL="0" indent="0">
              <a:buFontTx/>
              <a:buNone/>
              <a:defRPr/>
            </a:pPr>
            <a:r>
              <a:rPr lang="zh-TW" altLang="en-US" sz="3200" b="0" dirty="0">
                <a:solidFill>
                  <a:srgbClr val="003399"/>
                </a:solidFill>
                <a:latin typeface="微軟正黑體" pitchFamily="34" charset="-120"/>
                <a:ea typeface="微軟正黑體" pitchFamily="34" charset="-120"/>
              </a:rPr>
              <a:t>    </a:t>
            </a:r>
            <a:r>
              <a:rPr lang="en-US" altLang="zh-TW" sz="3200" b="0" dirty="0">
                <a:solidFill>
                  <a:srgbClr val="003399"/>
                </a:solidFill>
                <a:latin typeface="微軟正黑體" pitchFamily="34" charset="-120"/>
                <a:ea typeface="微軟正黑體" pitchFamily="34" charset="-120"/>
              </a:rPr>
              <a:t>- </a:t>
            </a:r>
            <a:r>
              <a:rPr lang="zh-TW" altLang="en-US" sz="3200" b="0" dirty="0">
                <a:solidFill>
                  <a:srgbClr val="003399"/>
                </a:solidFill>
                <a:latin typeface="微軟正黑體" pitchFamily="34" charset="-120"/>
                <a:ea typeface="微軟正黑體" pitchFamily="34" charset="-120"/>
              </a:rPr>
              <a:t>出國學生人數</a:t>
            </a:r>
            <a:r>
              <a:rPr lang="en-US" altLang="zh-TW" sz="3200" b="0" dirty="0">
                <a:solidFill>
                  <a:srgbClr val="003399"/>
                </a:solidFill>
                <a:latin typeface="微軟正黑體" pitchFamily="34" charset="-120"/>
                <a:ea typeface="微軟正黑體" pitchFamily="34" charset="-120"/>
              </a:rPr>
              <a:t>20</a:t>
            </a:r>
            <a:r>
              <a:rPr lang="zh-TW" altLang="en-US" sz="3200" b="0" dirty="0">
                <a:solidFill>
                  <a:srgbClr val="003399"/>
                </a:solidFill>
                <a:latin typeface="微軟正黑體" pitchFamily="34" charset="-120"/>
                <a:ea typeface="微軟正黑體" pitchFamily="34" charset="-120"/>
              </a:rPr>
              <a:t>名以上最多推薦</a:t>
            </a:r>
            <a:r>
              <a:rPr lang="en-US" altLang="zh-TW" sz="3200" b="0" dirty="0">
                <a:solidFill>
                  <a:srgbClr val="003399"/>
                </a:solidFill>
                <a:latin typeface="微軟正黑體" pitchFamily="34" charset="-120"/>
                <a:ea typeface="微軟正黑體" pitchFamily="34" charset="-120"/>
              </a:rPr>
              <a:t>10</a:t>
            </a:r>
            <a:r>
              <a:rPr lang="zh-TW" altLang="en-US" sz="3200" b="0" dirty="0">
                <a:solidFill>
                  <a:srgbClr val="003399"/>
                </a:solidFill>
                <a:latin typeface="微軟正黑體" pitchFamily="34" charset="-120"/>
                <a:ea typeface="微軟正黑體" pitchFamily="34" charset="-120"/>
              </a:rPr>
              <a:t>名</a:t>
            </a:r>
            <a:endParaRPr lang="en-US" altLang="zh-TW" sz="3200" b="0" dirty="0">
              <a:solidFill>
                <a:srgbClr val="003399"/>
              </a:solidFill>
              <a:latin typeface="微軟正黑體" pitchFamily="34" charset="-120"/>
              <a:ea typeface="微軟正黑體" pitchFamily="34" charset="-120"/>
            </a:endParaRPr>
          </a:p>
          <a:p>
            <a:pPr marL="0" indent="0">
              <a:buFontTx/>
              <a:buNone/>
              <a:defRPr/>
            </a:pPr>
            <a:r>
              <a:rPr lang="zh-TW" altLang="en-US" sz="3200" b="0" dirty="0">
                <a:solidFill>
                  <a:srgbClr val="003399"/>
                </a:solidFill>
                <a:latin typeface="微軟正黑體" pitchFamily="34" charset="-120"/>
                <a:ea typeface="微軟正黑體" pitchFamily="34" charset="-120"/>
              </a:rPr>
              <a:t>   </a:t>
            </a:r>
            <a:endParaRPr lang="en-US" altLang="zh-TW" sz="3200" b="0" dirty="0">
              <a:solidFill>
                <a:srgbClr val="003399"/>
              </a:solidFill>
              <a:latin typeface="微軟正黑體" pitchFamily="34" charset="-120"/>
              <a:ea typeface="微軟正黑體" pitchFamily="34" charset="-120"/>
            </a:endParaRPr>
          </a:p>
          <a:p>
            <a:pPr marL="0" indent="0">
              <a:buFontTx/>
              <a:buNone/>
              <a:defRPr/>
            </a:pPr>
            <a:r>
              <a:rPr lang="en-US" altLang="zh-TW" sz="3200" b="0" dirty="0">
                <a:solidFill>
                  <a:srgbClr val="003399"/>
                </a:solidFill>
                <a:latin typeface="微軟正黑體" pitchFamily="34" charset="-120"/>
                <a:ea typeface="微軟正黑體" pitchFamily="34" charset="-120"/>
              </a:rPr>
              <a:t>   </a:t>
            </a:r>
            <a:r>
              <a:rPr lang="zh-TW" altLang="en-US" sz="3200" b="0" u="sng" dirty="0">
                <a:solidFill>
                  <a:srgbClr val="003399"/>
                </a:solidFill>
                <a:latin typeface="微軟正黑體" pitchFamily="34" charset="-120"/>
                <a:ea typeface="微軟正黑體" pitchFamily="34" charset="-120"/>
              </a:rPr>
              <a:t>學海惜珠：</a:t>
            </a:r>
            <a:endParaRPr lang="en-US" altLang="zh-TW" sz="3200" b="0" u="sng" dirty="0">
              <a:solidFill>
                <a:srgbClr val="003399"/>
              </a:solidFill>
              <a:latin typeface="微軟正黑體" pitchFamily="34" charset="-120"/>
              <a:ea typeface="微軟正黑體" pitchFamily="34" charset="-120"/>
            </a:endParaRPr>
          </a:p>
          <a:p>
            <a:pPr marL="0" indent="0">
              <a:buFontTx/>
              <a:buNone/>
              <a:defRPr/>
            </a:pPr>
            <a:r>
              <a:rPr lang="zh-TW" altLang="en-US" sz="3200" b="0" dirty="0">
                <a:solidFill>
                  <a:srgbClr val="003399"/>
                </a:solidFill>
                <a:latin typeface="微軟正黑體" pitchFamily="34" charset="-120"/>
                <a:ea typeface="微軟正黑體" pitchFamily="34" charset="-120"/>
              </a:rPr>
              <a:t>    </a:t>
            </a:r>
            <a:r>
              <a:rPr lang="en-US" altLang="zh-TW" sz="3200" b="0" dirty="0">
                <a:solidFill>
                  <a:srgbClr val="003399"/>
                </a:solidFill>
                <a:latin typeface="微軟正黑體" pitchFamily="34" charset="-120"/>
                <a:ea typeface="微軟正黑體" pitchFamily="34" charset="-120"/>
              </a:rPr>
              <a:t>-</a:t>
            </a:r>
            <a:r>
              <a:rPr lang="zh-TW" altLang="en-US" sz="3200" b="0" dirty="0">
                <a:solidFill>
                  <a:srgbClr val="003399"/>
                </a:solidFill>
                <a:latin typeface="微軟正黑體" pitchFamily="34" charset="-120"/>
                <a:ea typeface="微軟正黑體" pitchFamily="34" charset="-120"/>
              </a:rPr>
              <a:t>不限名額</a:t>
            </a:r>
            <a:endParaRPr lang="en-US" altLang="zh-TW" sz="3200" b="0" dirty="0">
              <a:solidFill>
                <a:srgbClr val="003399"/>
              </a:solidFill>
              <a:latin typeface="微軟正黑體" pitchFamily="34" charset="-120"/>
              <a:ea typeface="微軟正黑體" pitchFamily="34" charset="-120"/>
            </a:endParaRPr>
          </a:p>
          <a:p>
            <a:pPr marL="0" indent="0">
              <a:buFontTx/>
              <a:buNone/>
              <a:defRPr/>
            </a:pPr>
            <a:endParaRPr lang="en-US" altLang="zh-TW" sz="3200" b="0" dirty="0">
              <a:solidFill>
                <a:srgbClr val="003399"/>
              </a:solidFill>
              <a:latin typeface="微軟正黑體" pitchFamily="34" charset="-120"/>
              <a:ea typeface="微軟正黑體" pitchFamily="34" charset="-120"/>
            </a:endParaRPr>
          </a:p>
          <a:p>
            <a:pPr marL="0" indent="0">
              <a:buFontTx/>
              <a:buNone/>
              <a:defRPr/>
            </a:pPr>
            <a:endParaRPr lang="en-US" altLang="zh-TW" sz="3200" dirty="0">
              <a:latin typeface="標楷體" pitchFamily="65" charset="-120"/>
              <a:ea typeface="標楷體" pitchFamily="65" charset="-120"/>
            </a:endParaRPr>
          </a:p>
        </p:txBody>
      </p:sp>
      <p:sp>
        <p:nvSpPr>
          <p:cNvPr id="23556" name="投影片編號版面配置區 3"/>
          <p:cNvSpPr>
            <a:spLocks noGrp="1"/>
          </p:cNvSpPr>
          <p:nvPr>
            <p:ph type="sldNum" sz="quarter" idx="12"/>
          </p:nvPr>
        </p:nvSpPr>
        <p:spPr>
          <a:noFill/>
        </p:spPr>
        <p:txBody>
          <a:bodyPr/>
          <a:lstStyle/>
          <a:p>
            <a:fld id="{C356494C-00DE-4155-857D-ED0554F2575E}" type="slidenum">
              <a:rPr lang="en-US" altLang="zh-TW" smtClean="0"/>
              <a:pPr/>
              <a:t>6</a:t>
            </a:fld>
            <a:endParaRPr lang="en-US" altLang="zh-TW"/>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611435" y="1191841"/>
            <a:ext cx="7921129" cy="5256584"/>
          </a:xfrm>
        </p:spPr>
        <p:txBody>
          <a:bodyPr/>
          <a:lstStyle/>
          <a:p>
            <a:pPr>
              <a:lnSpc>
                <a:spcPct val="150000"/>
              </a:lnSpc>
              <a:defRPr/>
            </a:pPr>
            <a:r>
              <a:rPr lang="en-US" altLang="zh-TW" sz="2400" b="0" dirty="0">
                <a:solidFill>
                  <a:srgbClr val="003399"/>
                </a:solidFill>
                <a:latin typeface="微軟正黑體" pitchFamily="34" charset="-120"/>
                <a:ea typeface="微軟正黑體" pitchFamily="34" charset="-120"/>
              </a:rPr>
              <a:t>1.</a:t>
            </a:r>
            <a:r>
              <a:rPr lang="zh-TW" altLang="en-US" sz="2400" b="0" dirty="0">
                <a:solidFill>
                  <a:srgbClr val="003399"/>
                </a:solidFill>
                <a:latin typeface="微軟正黑體" pitchFamily="34" charset="-120"/>
                <a:ea typeface="微軟正黑體" pitchFamily="34" charset="-120"/>
              </a:rPr>
              <a:t> 申請表</a:t>
            </a:r>
            <a:r>
              <a:rPr lang="en-US" altLang="zh-TW" sz="2400" b="0" dirty="0">
                <a:solidFill>
                  <a:srgbClr val="FF0000"/>
                </a:solidFill>
                <a:latin typeface="微軟正黑體" pitchFamily="34" charset="-120"/>
                <a:ea typeface="微軟正黑體" pitchFamily="34" charset="-120"/>
              </a:rPr>
              <a:t>(</a:t>
            </a:r>
            <a:r>
              <a:rPr lang="zh-TW" altLang="en-US" sz="2400" b="0" dirty="0">
                <a:solidFill>
                  <a:srgbClr val="FF0000"/>
                </a:solidFill>
                <a:latin typeface="微軟正黑體" pitchFamily="34" charset="-120"/>
                <a:ea typeface="微軟正黑體" pitchFamily="34" charset="-120"/>
              </a:rPr>
              <a:t>紙本及電子檔都要，缺一不可</a:t>
            </a:r>
            <a:r>
              <a:rPr lang="en-US" altLang="zh-TW" sz="2400" b="0" dirty="0">
                <a:solidFill>
                  <a:srgbClr val="FF0000"/>
                </a:solidFill>
                <a:latin typeface="微軟正黑體" pitchFamily="34" charset="-120"/>
                <a:ea typeface="微軟正黑體" pitchFamily="34" charset="-120"/>
              </a:rPr>
              <a:t>)</a:t>
            </a:r>
            <a:br>
              <a:rPr lang="en-US" altLang="zh-TW" sz="2400" b="0" dirty="0">
                <a:solidFill>
                  <a:srgbClr val="FF0000"/>
                </a:solidFill>
                <a:latin typeface="微軟正黑體" pitchFamily="34" charset="-120"/>
                <a:ea typeface="微軟正黑體" pitchFamily="34" charset="-120"/>
              </a:rPr>
            </a:br>
            <a:r>
              <a:rPr lang="en-US" altLang="zh-TW" sz="2400" b="0" dirty="0">
                <a:solidFill>
                  <a:srgbClr val="003399"/>
                </a:solidFill>
                <a:latin typeface="微軟正黑體" pitchFamily="34" charset="-120"/>
                <a:ea typeface="微軟正黑體" pitchFamily="34" charset="-120"/>
              </a:rPr>
              <a:t>2.</a:t>
            </a:r>
            <a:r>
              <a:rPr lang="zh-TW" altLang="en-US" sz="2400" b="0" dirty="0">
                <a:solidFill>
                  <a:srgbClr val="003399"/>
                </a:solidFill>
                <a:latin typeface="微軟正黑體" pitchFamily="34" charset="-120"/>
                <a:ea typeface="微軟正黑體" pitchFamily="34" charset="-120"/>
              </a:rPr>
              <a:t> 中文歷年成績單</a:t>
            </a:r>
            <a:r>
              <a:rPr lang="en-US" altLang="zh-TW" sz="2400" b="0" dirty="0">
                <a:solidFill>
                  <a:srgbClr val="003399"/>
                </a:solidFill>
                <a:latin typeface="微軟正黑體" pitchFamily="34" charset="-120"/>
                <a:ea typeface="微軟正黑體" pitchFamily="34" charset="-120"/>
              </a:rPr>
              <a:t>(</a:t>
            </a:r>
            <a:r>
              <a:rPr lang="zh-TW" altLang="en-US" sz="2400" b="0" dirty="0">
                <a:solidFill>
                  <a:srgbClr val="003399"/>
                </a:solidFill>
                <a:latin typeface="微軟正黑體" pitchFamily="34" charset="-120"/>
                <a:ea typeface="微軟正黑體" pitchFamily="34" charset="-120"/>
              </a:rPr>
              <a:t>含班級排名、系百分比</a:t>
            </a:r>
            <a:r>
              <a:rPr lang="en-US" altLang="zh-TW" sz="2400" b="0" dirty="0">
                <a:solidFill>
                  <a:srgbClr val="003399"/>
                </a:solidFill>
                <a:latin typeface="微軟正黑體" pitchFamily="34" charset="-120"/>
                <a:ea typeface="微軟正黑體" pitchFamily="34" charset="-120"/>
              </a:rPr>
              <a:t>)</a:t>
            </a:r>
            <a:br>
              <a:rPr lang="en-US" altLang="zh-TW" sz="2400" b="0" dirty="0">
                <a:solidFill>
                  <a:srgbClr val="003399"/>
                </a:solidFill>
                <a:latin typeface="微軟正黑體" pitchFamily="34" charset="-120"/>
                <a:ea typeface="微軟正黑體" pitchFamily="34" charset="-120"/>
              </a:rPr>
            </a:br>
            <a:r>
              <a:rPr lang="en-US" altLang="zh-TW" sz="2400" b="0" dirty="0">
                <a:solidFill>
                  <a:srgbClr val="003399"/>
                </a:solidFill>
                <a:latin typeface="微軟正黑體" pitchFamily="34" charset="-120"/>
                <a:ea typeface="微軟正黑體" pitchFamily="34" charset="-120"/>
              </a:rPr>
              <a:t>3.</a:t>
            </a:r>
            <a:r>
              <a:rPr lang="zh-TW" altLang="en-US" sz="2400" b="0" dirty="0">
                <a:solidFill>
                  <a:srgbClr val="003399"/>
                </a:solidFill>
                <a:latin typeface="微軟正黑體" pitchFamily="34" charset="-120"/>
                <a:ea typeface="微軟正黑體" pitchFamily="34" charset="-120"/>
              </a:rPr>
              <a:t> 中文及外文個人自傳</a:t>
            </a:r>
            <a:br>
              <a:rPr lang="en-US" altLang="zh-TW" sz="2400" b="0" dirty="0">
                <a:solidFill>
                  <a:srgbClr val="003399"/>
                </a:solidFill>
                <a:latin typeface="微軟正黑體" pitchFamily="34" charset="-120"/>
                <a:ea typeface="微軟正黑體" pitchFamily="34" charset="-120"/>
              </a:rPr>
            </a:br>
            <a:r>
              <a:rPr lang="en-US" altLang="zh-TW" sz="2400" b="0" dirty="0">
                <a:solidFill>
                  <a:srgbClr val="003399"/>
                </a:solidFill>
                <a:latin typeface="微軟正黑體" pitchFamily="34" charset="-120"/>
                <a:ea typeface="微軟正黑體" pitchFamily="34" charset="-120"/>
              </a:rPr>
              <a:t>4.</a:t>
            </a:r>
            <a:r>
              <a:rPr lang="zh-TW" altLang="en-US" sz="2400" b="0" dirty="0">
                <a:solidFill>
                  <a:srgbClr val="003399"/>
                </a:solidFill>
                <a:latin typeface="微軟正黑體" pitchFamily="34" charset="-120"/>
                <a:ea typeface="微軟正黑體" pitchFamily="34" charset="-120"/>
              </a:rPr>
              <a:t> 中文及外文研修計畫</a:t>
            </a:r>
            <a:r>
              <a:rPr lang="en-US" altLang="zh-TW" sz="2400" b="0" dirty="0">
                <a:solidFill>
                  <a:srgbClr val="FF0000"/>
                </a:solidFill>
                <a:latin typeface="微軟正黑體" pitchFamily="34" charset="-120"/>
                <a:ea typeface="微軟正黑體" pitchFamily="34" charset="-120"/>
              </a:rPr>
              <a:t>(</a:t>
            </a:r>
            <a:r>
              <a:rPr lang="zh-TW" altLang="en-US" sz="2400" b="0" dirty="0">
                <a:solidFill>
                  <a:srgbClr val="FF0000"/>
                </a:solidFill>
                <a:latin typeface="微軟正黑體" pitchFamily="34" charset="-120"/>
                <a:ea typeface="微軟正黑體" pitchFamily="34" charset="-120"/>
              </a:rPr>
              <a:t>合計</a:t>
            </a:r>
            <a:r>
              <a:rPr lang="en-US" altLang="zh-TW" sz="2400" b="0" dirty="0">
                <a:solidFill>
                  <a:srgbClr val="FF0000"/>
                </a:solidFill>
                <a:latin typeface="微軟正黑體" pitchFamily="34" charset="-120"/>
                <a:ea typeface="微軟正黑體" pitchFamily="34" charset="-120"/>
              </a:rPr>
              <a:t>1,000~1,500</a:t>
            </a:r>
            <a:r>
              <a:rPr lang="zh-TW" altLang="en-US" sz="2400" b="0" dirty="0">
                <a:solidFill>
                  <a:srgbClr val="FF0000"/>
                </a:solidFill>
                <a:latin typeface="微軟正黑體" pitchFamily="34" charset="-120"/>
                <a:ea typeface="微軟正黑體" pitchFamily="34" charset="-120"/>
              </a:rPr>
              <a:t>字</a:t>
            </a:r>
            <a:r>
              <a:rPr lang="en-US" altLang="zh-TW" sz="2400" b="0" dirty="0">
                <a:solidFill>
                  <a:srgbClr val="FF0000"/>
                </a:solidFill>
                <a:latin typeface="微軟正黑體" pitchFamily="34" charset="-120"/>
                <a:ea typeface="微軟正黑體" pitchFamily="34" charset="-120"/>
              </a:rPr>
              <a:t>)</a:t>
            </a:r>
            <a:br>
              <a:rPr lang="en-US" altLang="zh-TW" sz="2400" b="0" dirty="0">
                <a:solidFill>
                  <a:srgbClr val="FF0000"/>
                </a:solidFill>
                <a:latin typeface="微軟正黑體" pitchFamily="34" charset="-120"/>
                <a:ea typeface="微軟正黑體" pitchFamily="34" charset="-120"/>
              </a:rPr>
            </a:br>
            <a:r>
              <a:rPr lang="zh-TW" altLang="en-US" sz="2400" b="0" dirty="0">
                <a:solidFill>
                  <a:srgbClr val="FF0000"/>
                </a:solidFill>
                <a:latin typeface="微軟正黑體" pitchFamily="34" charset="-120"/>
                <a:ea typeface="微軟正黑體" pitchFamily="34" charset="-120"/>
              </a:rPr>
              <a:t>    內容須包括：</a:t>
            </a:r>
            <a:br>
              <a:rPr lang="en-US" altLang="zh-TW" sz="2400" b="0" dirty="0">
                <a:solidFill>
                  <a:srgbClr val="FF0000"/>
                </a:solidFill>
                <a:latin typeface="微軟正黑體" pitchFamily="34" charset="-120"/>
                <a:ea typeface="微軟正黑體" pitchFamily="34" charset="-120"/>
              </a:rPr>
            </a:br>
            <a:r>
              <a:rPr lang="zh-TW" altLang="en-US" sz="2400" b="0" dirty="0">
                <a:solidFill>
                  <a:srgbClr val="FF0000"/>
                </a:solidFill>
                <a:latin typeface="微軟正黑體" pitchFamily="34" charset="-120"/>
                <a:ea typeface="微軟正黑體" pitchFamily="34" charset="-120"/>
              </a:rPr>
              <a:t>    </a:t>
            </a:r>
            <a:r>
              <a:rPr lang="en-US" altLang="zh-TW" sz="2400" b="0" dirty="0">
                <a:solidFill>
                  <a:srgbClr val="FF0000"/>
                </a:solidFill>
                <a:latin typeface="微軟正黑體" pitchFamily="34" charset="-120"/>
                <a:ea typeface="微軟正黑體" pitchFamily="34" charset="-120"/>
              </a:rPr>
              <a:t>(1)</a:t>
            </a:r>
            <a:r>
              <a:rPr lang="zh-TW" altLang="en-US" sz="2400" b="0" dirty="0">
                <a:solidFill>
                  <a:srgbClr val="FF0000"/>
                </a:solidFill>
                <a:latin typeface="微軟正黑體" pitchFamily="34" charset="-120"/>
                <a:ea typeface="微軟正黑體" pitchFamily="34" charset="-120"/>
              </a:rPr>
              <a:t>赴國外研修之目標及計畫</a:t>
            </a:r>
            <a:br>
              <a:rPr lang="en-US" altLang="zh-TW" sz="2400" b="0" dirty="0">
                <a:solidFill>
                  <a:srgbClr val="FF0000"/>
                </a:solidFill>
                <a:latin typeface="微軟正黑體" pitchFamily="34" charset="-120"/>
                <a:ea typeface="微軟正黑體" pitchFamily="34" charset="-120"/>
              </a:rPr>
            </a:br>
            <a:r>
              <a:rPr lang="zh-TW" altLang="en-US" sz="2400" b="0" dirty="0">
                <a:solidFill>
                  <a:srgbClr val="FF0000"/>
                </a:solidFill>
                <a:latin typeface="微軟正黑體" pitchFamily="34" charset="-120"/>
                <a:ea typeface="微軟正黑體" pitchFamily="34" charset="-120"/>
              </a:rPr>
              <a:t>    </a:t>
            </a:r>
            <a:r>
              <a:rPr lang="en-US" altLang="zh-TW" sz="2400" b="0" dirty="0">
                <a:solidFill>
                  <a:srgbClr val="FF0000"/>
                </a:solidFill>
                <a:latin typeface="微軟正黑體" pitchFamily="34" charset="-120"/>
                <a:ea typeface="微軟正黑體" pitchFamily="34" charset="-120"/>
              </a:rPr>
              <a:t>(2)</a:t>
            </a:r>
            <a:r>
              <a:rPr lang="zh-TW" altLang="en-US" sz="2400" b="0" dirty="0">
                <a:solidFill>
                  <a:srgbClr val="FF0000"/>
                </a:solidFill>
                <a:latin typeface="微軟正黑體" pitchFamily="34" charset="-120"/>
                <a:ea typeface="微軟正黑體" pitchFamily="34" charset="-120"/>
              </a:rPr>
              <a:t>預期出國研修課程與目前學習之相關性</a:t>
            </a:r>
            <a:br>
              <a:rPr lang="en-US" altLang="zh-TW" sz="2400" b="0" dirty="0">
                <a:solidFill>
                  <a:srgbClr val="FF0000"/>
                </a:solidFill>
                <a:latin typeface="微軟正黑體" pitchFamily="34" charset="-120"/>
                <a:ea typeface="微軟正黑體" pitchFamily="34" charset="-120"/>
              </a:rPr>
            </a:br>
            <a:r>
              <a:rPr lang="zh-TW" altLang="en-US" sz="2400" b="0" dirty="0">
                <a:solidFill>
                  <a:srgbClr val="FF0000"/>
                </a:solidFill>
                <a:latin typeface="微軟正黑體" pitchFamily="34" charset="-120"/>
                <a:ea typeface="微軟正黑體" pitchFamily="34" charset="-120"/>
              </a:rPr>
              <a:t>    </a:t>
            </a:r>
            <a:r>
              <a:rPr lang="en-US" altLang="zh-TW" sz="2400" b="0" dirty="0">
                <a:solidFill>
                  <a:srgbClr val="FF0000"/>
                </a:solidFill>
                <a:latin typeface="微軟正黑體" pitchFamily="34" charset="-120"/>
                <a:ea typeface="微軟正黑體" pitchFamily="34" charset="-120"/>
              </a:rPr>
              <a:t>(3)</a:t>
            </a:r>
            <a:r>
              <a:rPr lang="zh-TW" altLang="en-US" sz="2400" b="0" dirty="0">
                <a:solidFill>
                  <a:srgbClr val="FF0000"/>
                </a:solidFill>
                <a:latin typeface="微軟正黑體" pitchFamily="34" charset="-120"/>
                <a:ea typeface="微軟正黑體" pitchFamily="34" charset="-120"/>
              </a:rPr>
              <a:t>未來展望</a:t>
            </a:r>
            <a:br>
              <a:rPr lang="en-US" altLang="zh-TW" sz="2400" b="0" dirty="0">
                <a:solidFill>
                  <a:srgbClr val="FF0000"/>
                </a:solidFill>
                <a:latin typeface="微軟正黑體" pitchFamily="34" charset="-120"/>
                <a:ea typeface="微軟正黑體" pitchFamily="34" charset="-120"/>
              </a:rPr>
            </a:br>
            <a:r>
              <a:rPr lang="en-US" altLang="zh-TW" sz="2400" b="0" dirty="0">
                <a:solidFill>
                  <a:srgbClr val="003399"/>
                </a:solidFill>
                <a:latin typeface="微軟正黑體" pitchFamily="34" charset="-120"/>
                <a:ea typeface="微軟正黑體" pitchFamily="34" charset="-120"/>
              </a:rPr>
              <a:t>5.</a:t>
            </a:r>
            <a:r>
              <a:rPr lang="zh-TW" altLang="en-US" sz="2400" b="0" dirty="0">
                <a:solidFill>
                  <a:srgbClr val="003399"/>
                </a:solidFill>
                <a:latin typeface="微軟正黑體" pitchFamily="34" charset="-120"/>
                <a:ea typeface="微軟正黑體" pitchFamily="34" charset="-120"/>
              </a:rPr>
              <a:t> 外語檢定考試成績單影本</a:t>
            </a:r>
            <a:br>
              <a:rPr lang="en-US" altLang="zh-TW" sz="2400" b="0" dirty="0">
                <a:solidFill>
                  <a:srgbClr val="0070C0"/>
                </a:solidFill>
                <a:latin typeface="微軟正黑體" pitchFamily="34" charset="-120"/>
                <a:ea typeface="微軟正黑體" pitchFamily="34" charset="-120"/>
              </a:rPr>
            </a:br>
            <a:br>
              <a:rPr lang="zh-TW" altLang="en-US" sz="2200" b="0" dirty="0">
                <a:solidFill>
                  <a:srgbClr val="FF0000"/>
                </a:solidFill>
                <a:latin typeface="微軟正黑體" pitchFamily="34" charset="-120"/>
                <a:ea typeface="微軟正黑體" pitchFamily="34" charset="-120"/>
              </a:rPr>
            </a:br>
            <a:br>
              <a:rPr lang="en-US" altLang="zh-TW" sz="2200" b="0" dirty="0">
                <a:solidFill>
                  <a:srgbClr val="FF0000"/>
                </a:solidFill>
                <a:latin typeface="微軟正黑體" pitchFamily="34" charset="-120"/>
                <a:ea typeface="微軟正黑體" pitchFamily="34" charset="-120"/>
              </a:rPr>
            </a:br>
            <a:endParaRPr lang="zh-TW" altLang="en-US" sz="2200" dirty="0">
              <a:latin typeface="標楷體" pitchFamily="65" charset="-120"/>
            </a:endParaRPr>
          </a:p>
        </p:txBody>
      </p:sp>
      <p:sp>
        <p:nvSpPr>
          <p:cNvPr id="24579" name="文字版面配置區 12"/>
          <p:cNvSpPr>
            <a:spLocks noGrp="1"/>
          </p:cNvSpPr>
          <p:nvPr>
            <p:ph type="body" idx="1"/>
          </p:nvPr>
        </p:nvSpPr>
        <p:spPr>
          <a:xfrm>
            <a:off x="-252536" y="44624"/>
            <a:ext cx="8419976" cy="865187"/>
          </a:xfrm>
        </p:spPr>
        <p:txBody>
          <a:bodyPr/>
          <a:lstStyle/>
          <a:p>
            <a:pPr algn="ctr">
              <a:spcBef>
                <a:spcPct val="0"/>
              </a:spcBef>
            </a:pPr>
            <a:r>
              <a:rPr lang="zh-TW" altLang="en-US" sz="3000" dirty="0">
                <a:solidFill>
                  <a:schemeClr val="tx1"/>
                </a:solidFill>
                <a:latin typeface="微軟正黑體" pitchFamily="34" charset="-120"/>
                <a:ea typeface="微軟正黑體" pitchFamily="34" charset="-120"/>
              </a:rPr>
              <a:t>     學海飛颺</a:t>
            </a:r>
            <a:r>
              <a:rPr lang="en-US" altLang="zh-TW" sz="3000" dirty="0">
                <a:solidFill>
                  <a:schemeClr val="tx1"/>
                </a:solidFill>
                <a:latin typeface="微軟正黑體" pitchFamily="34" charset="-120"/>
                <a:ea typeface="微軟正黑體" pitchFamily="34" charset="-120"/>
              </a:rPr>
              <a:t>(1-5</a:t>
            </a:r>
            <a:r>
              <a:rPr lang="zh-TW" altLang="en-US" sz="3000" dirty="0">
                <a:solidFill>
                  <a:schemeClr val="tx1"/>
                </a:solidFill>
                <a:latin typeface="微軟正黑體" pitchFamily="34" charset="-120"/>
                <a:ea typeface="微軟正黑體" pitchFamily="34" charset="-120"/>
              </a:rPr>
              <a:t>項</a:t>
            </a:r>
            <a:r>
              <a:rPr lang="en-US" altLang="zh-TW" sz="3000" dirty="0">
                <a:solidFill>
                  <a:schemeClr val="tx1"/>
                </a:solidFill>
                <a:latin typeface="微軟正黑體" pitchFamily="34" charset="-120"/>
                <a:ea typeface="微軟正黑體" pitchFamily="34" charset="-120"/>
              </a:rPr>
              <a:t>)/</a:t>
            </a:r>
            <a:r>
              <a:rPr lang="zh-TW" altLang="en-US" sz="3000" dirty="0">
                <a:solidFill>
                  <a:schemeClr val="tx1"/>
                </a:solidFill>
                <a:latin typeface="微軟正黑體" pitchFamily="34" charset="-120"/>
                <a:ea typeface="微軟正黑體" pitchFamily="34" charset="-120"/>
              </a:rPr>
              <a:t>學海惜珠</a:t>
            </a:r>
            <a:r>
              <a:rPr lang="en-US" altLang="zh-TW" sz="3000" dirty="0">
                <a:solidFill>
                  <a:schemeClr val="tx1"/>
                </a:solidFill>
                <a:latin typeface="微軟正黑體" pitchFamily="34" charset="-120"/>
                <a:ea typeface="微軟正黑體" pitchFamily="34" charset="-120"/>
              </a:rPr>
              <a:t>(1-10</a:t>
            </a:r>
            <a:r>
              <a:rPr lang="zh-TW" altLang="en-US" sz="3000" dirty="0">
                <a:solidFill>
                  <a:schemeClr val="tx1"/>
                </a:solidFill>
                <a:latin typeface="微軟正黑體" pitchFamily="34" charset="-120"/>
                <a:ea typeface="微軟正黑體" pitchFamily="34" charset="-120"/>
              </a:rPr>
              <a:t>項</a:t>
            </a:r>
            <a:r>
              <a:rPr lang="en-US" altLang="zh-TW" sz="3000" dirty="0">
                <a:solidFill>
                  <a:schemeClr val="tx1"/>
                </a:solidFill>
                <a:latin typeface="微軟正黑體" pitchFamily="34" charset="-120"/>
                <a:ea typeface="微軟正黑體" pitchFamily="34" charset="-120"/>
              </a:rPr>
              <a:t>)</a:t>
            </a:r>
          </a:p>
          <a:p>
            <a:pPr algn="ctr">
              <a:spcBef>
                <a:spcPct val="0"/>
              </a:spcBef>
            </a:pPr>
            <a:r>
              <a:rPr lang="zh-TW" altLang="en-US" sz="3000" dirty="0">
                <a:solidFill>
                  <a:schemeClr val="tx1"/>
                </a:solidFill>
                <a:latin typeface="微軟正黑體" pitchFamily="34" charset="-120"/>
                <a:ea typeface="微軟正黑體" pitchFamily="34" charset="-120"/>
              </a:rPr>
              <a:t>      申請應備資料</a:t>
            </a:r>
          </a:p>
        </p:txBody>
      </p:sp>
      <p:sp>
        <p:nvSpPr>
          <p:cNvPr id="24580" name="投影片編號版面配置區 1"/>
          <p:cNvSpPr>
            <a:spLocks noGrp="1"/>
          </p:cNvSpPr>
          <p:nvPr>
            <p:ph type="sldNum" sz="quarter" idx="12"/>
          </p:nvPr>
        </p:nvSpPr>
        <p:spPr>
          <a:noFill/>
        </p:spPr>
        <p:txBody>
          <a:bodyPr/>
          <a:lstStyle/>
          <a:p>
            <a:fld id="{D2C9E0E1-F329-44E5-B307-AE8BB5C9B307}" type="slidenum">
              <a:rPr lang="en-US" altLang="zh-TW" smtClean="0"/>
              <a:pPr/>
              <a:t>7</a:t>
            </a:fld>
            <a:endParaRPr lang="en-US" altLang="zh-TW"/>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1"/>
          <p:cNvSpPr>
            <a:spLocks noGrp="1"/>
          </p:cNvSpPr>
          <p:nvPr>
            <p:ph type="title"/>
          </p:nvPr>
        </p:nvSpPr>
        <p:spPr>
          <a:xfrm>
            <a:off x="503237" y="656828"/>
            <a:ext cx="8137525" cy="5544344"/>
          </a:xfrm>
        </p:spPr>
        <p:txBody>
          <a:bodyPr/>
          <a:lstStyle/>
          <a:p>
            <a:pPr marL="342900" indent="17463" eaLnBrk="1" hangingPunct="1"/>
            <a:br>
              <a:rPr lang="en-US" altLang="zh-TW" sz="2400" b="0" dirty="0">
                <a:solidFill>
                  <a:srgbClr val="0070C0"/>
                </a:solidFill>
                <a:latin typeface="微軟正黑體" pitchFamily="34" charset="-120"/>
                <a:ea typeface="微軟正黑體" pitchFamily="34" charset="-120"/>
              </a:rPr>
            </a:br>
            <a:r>
              <a:rPr lang="en-US" altLang="zh-TW" sz="2200" b="0" dirty="0">
                <a:solidFill>
                  <a:srgbClr val="003399"/>
                </a:solidFill>
                <a:latin typeface="微軟正黑體" pitchFamily="34" charset="-120"/>
                <a:ea typeface="微軟正黑體" pitchFamily="34" charset="-120"/>
              </a:rPr>
              <a:t>6.</a:t>
            </a:r>
            <a:r>
              <a:rPr lang="zh-TW" altLang="en-US" sz="2200" b="0" dirty="0">
                <a:solidFill>
                  <a:srgbClr val="003399"/>
                </a:solidFill>
                <a:latin typeface="微軟正黑體" pitchFamily="34" charset="-120"/>
                <a:ea typeface="微軟正黑體" pitchFamily="34" charset="-120"/>
              </a:rPr>
              <a:t> 照片</a:t>
            </a:r>
            <a:r>
              <a:rPr lang="en-US" altLang="zh-TW" sz="2200" b="0" dirty="0">
                <a:solidFill>
                  <a:srgbClr val="003399"/>
                </a:solidFill>
                <a:latin typeface="微軟正黑體" pitchFamily="34" charset="-120"/>
                <a:ea typeface="微軟正黑體" pitchFamily="34" charset="-120"/>
              </a:rPr>
              <a:t>2</a:t>
            </a:r>
            <a:r>
              <a:rPr lang="zh-TW" altLang="en-US" sz="2200" b="0" dirty="0">
                <a:solidFill>
                  <a:srgbClr val="003399"/>
                </a:solidFill>
                <a:latin typeface="微軟正黑體" pitchFamily="34" charset="-120"/>
                <a:ea typeface="微軟正黑體" pitchFamily="34" charset="-120"/>
              </a:rPr>
              <a:t>張</a:t>
            </a:r>
            <a:br>
              <a:rPr lang="en-US" altLang="zh-TW" sz="2200" b="0" dirty="0">
                <a:solidFill>
                  <a:srgbClr val="003399"/>
                </a:solidFill>
                <a:latin typeface="微軟正黑體" pitchFamily="34" charset="-120"/>
                <a:ea typeface="微軟正黑體" pitchFamily="34" charset="-120"/>
              </a:rPr>
            </a:br>
            <a:br>
              <a:rPr lang="en-US" altLang="zh-TW" sz="2200" b="0" dirty="0">
                <a:solidFill>
                  <a:srgbClr val="003399"/>
                </a:solidFill>
                <a:latin typeface="微軟正黑體" pitchFamily="34" charset="-120"/>
                <a:ea typeface="微軟正黑體" pitchFamily="34" charset="-120"/>
              </a:rPr>
            </a:br>
            <a:r>
              <a:rPr lang="en-US" altLang="zh-TW" sz="2200" b="0" dirty="0">
                <a:solidFill>
                  <a:srgbClr val="003399"/>
                </a:solidFill>
                <a:latin typeface="微軟正黑體" pitchFamily="34" charset="-120"/>
                <a:ea typeface="微軟正黑體" pitchFamily="34" charset="-120"/>
              </a:rPr>
              <a:t>7.</a:t>
            </a:r>
            <a:r>
              <a:rPr lang="zh-TW" altLang="en-US" sz="2200" b="0" dirty="0">
                <a:solidFill>
                  <a:srgbClr val="003399"/>
                </a:solidFill>
                <a:latin typeface="微軟正黑體" pitchFamily="34" charset="-120"/>
                <a:ea typeface="微軟正黑體" pitchFamily="34" charset="-120"/>
              </a:rPr>
              <a:t> 中文推薦信</a:t>
            </a:r>
            <a:r>
              <a:rPr lang="en-US" altLang="zh-TW" sz="2200" b="0" dirty="0">
                <a:solidFill>
                  <a:srgbClr val="003399"/>
                </a:solidFill>
                <a:latin typeface="微軟正黑體" pitchFamily="34" charset="-120"/>
                <a:ea typeface="微軟正黑體" pitchFamily="34" charset="-120"/>
              </a:rPr>
              <a:t>2</a:t>
            </a:r>
            <a:r>
              <a:rPr lang="zh-TW" altLang="en-US" sz="2200" b="0" dirty="0">
                <a:solidFill>
                  <a:srgbClr val="003399"/>
                </a:solidFill>
                <a:latin typeface="微軟正黑體" pitchFamily="34" charset="-120"/>
                <a:ea typeface="微軟正黑體" pitchFamily="34" charset="-120"/>
              </a:rPr>
              <a:t>封</a:t>
            </a:r>
            <a:r>
              <a:rPr lang="en-US" altLang="zh-TW" sz="2200" b="0" dirty="0">
                <a:solidFill>
                  <a:srgbClr val="003399"/>
                </a:solidFill>
                <a:latin typeface="微軟正黑體" pitchFamily="34" charset="-120"/>
                <a:ea typeface="微軟正黑體" pitchFamily="34" charset="-120"/>
              </a:rPr>
              <a:t>(</a:t>
            </a:r>
            <a:r>
              <a:rPr lang="zh-TW" altLang="en-US" sz="2200" b="0" dirty="0">
                <a:solidFill>
                  <a:srgbClr val="003399"/>
                </a:solidFill>
                <a:latin typeface="微軟正黑體" pitchFamily="34" charset="-120"/>
                <a:ea typeface="微軟正黑體" pitchFamily="34" charset="-120"/>
              </a:rPr>
              <a:t>請推薦師長詳細列出具體推薦理由</a:t>
            </a:r>
            <a:r>
              <a:rPr lang="en-US" altLang="zh-TW" sz="2200" b="0" dirty="0">
                <a:solidFill>
                  <a:srgbClr val="003399"/>
                </a:solidFill>
                <a:latin typeface="微軟正黑體" pitchFamily="34" charset="-120"/>
                <a:ea typeface="微軟正黑體" pitchFamily="34" charset="-120"/>
              </a:rPr>
              <a:t>)</a:t>
            </a:r>
            <a:br>
              <a:rPr lang="en-US" altLang="zh-TW" sz="2200" b="0" dirty="0">
                <a:solidFill>
                  <a:srgbClr val="003399"/>
                </a:solidFill>
                <a:latin typeface="微軟正黑體" pitchFamily="34" charset="-120"/>
                <a:ea typeface="微軟正黑體" pitchFamily="34" charset="-120"/>
              </a:rPr>
            </a:br>
            <a:br>
              <a:rPr lang="en-US" altLang="zh-TW" sz="2200" b="0" dirty="0">
                <a:solidFill>
                  <a:srgbClr val="003399"/>
                </a:solidFill>
                <a:latin typeface="微軟正黑體" pitchFamily="34" charset="-120"/>
                <a:ea typeface="微軟正黑體" pitchFamily="34" charset="-120"/>
              </a:rPr>
            </a:br>
            <a:r>
              <a:rPr lang="en-US" altLang="zh-TW" sz="2200" b="0" dirty="0">
                <a:solidFill>
                  <a:srgbClr val="003399"/>
                </a:solidFill>
                <a:latin typeface="微軟正黑體" pitchFamily="34" charset="-120"/>
                <a:ea typeface="微軟正黑體" pitchFamily="34" charset="-120"/>
              </a:rPr>
              <a:t>8.</a:t>
            </a:r>
            <a:r>
              <a:rPr lang="zh-TW" altLang="en-US" sz="2200" b="0" dirty="0">
                <a:solidFill>
                  <a:srgbClr val="003399"/>
                </a:solidFill>
                <a:latin typeface="微軟正黑體" pitchFamily="34" charset="-120"/>
                <a:ea typeface="微軟正黑體" pitchFamily="34" charset="-120"/>
              </a:rPr>
              <a:t> 申請日前</a:t>
            </a:r>
            <a:r>
              <a:rPr lang="en-US" altLang="zh-TW" sz="2200" b="0" dirty="0">
                <a:solidFill>
                  <a:srgbClr val="003399"/>
                </a:solidFill>
                <a:latin typeface="微軟正黑體" pitchFamily="34" charset="-120"/>
                <a:ea typeface="微軟正黑體" pitchFamily="34" charset="-120"/>
              </a:rPr>
              <a:t>3</a:t>
            </a:r>
            <a:r>
              <a:rPr lang="zh-TW" altLang="en-US" sz="2200" b="0" dirty="0">
                <a:solidFill>
                  <a:srgbClr val="003399"/>
                </a:solidFill>
                <a:latin typeface="微軟正黑體" pitchFamily="34" charset="-120"/>
                <a:ea typeface="微軟正黑體" pitchFamily="34" charset="-120"/>
              </a:rPr>
              <a:t>個月新式戶口名簿影本，</a:t>
            </a:r>
            <a:br>
              <a:rPr lang="en-US" altLang="zh-TW" sz="2800" b="0" dirty="0">
                <a:solidFill>
                  <a:srgbClr val="0070C0"/>
                </a:solidFill>
                <a:latin typeface="微軟正黑體" pitchFamily="34" charset="-120"/>
                <a:ea typeface="微軟正黑體" pitchFamily="34" charset="-120"/>
              </a:rPr>
            </a:br>
            <a:r>
              <a:rPr lang="en-US" altLang="zh-TW" sz="2800" b="0" dirty="0">
                <a:solidFill>
                  <a:srgbClr val="0070C0"/>
                </a:solidFill>
                <a:latin typeface="微軟正黑體" pitchFamily="34" charset="-120"/>
                <a:ea typeface="微軟正黑體" pitchFamily="34" charset="-120"/>
              </a:rPr>
              <a:t>   </a:t>
            </a:r>
            <a:r>
              <a:rPr lang="zh-TW" altLang="en-US" sz="2800" b="0" dirty="0">
                <a:solidFill>
                  <a:srgbClr val="FF0000"/>
                </a:solidFill>
                <a:latin typeface="微軟正黑體" pitchFamily="34" charset="-120"/>
                <a:ea typeface="微軟正黑體" pitchFamily="34" charset="-120"/>
              </a:rPr>
              <a:t>註明與正本相符並親筆簽名</a:t>
            </a:r>
            <a:br>
              <a:rPr lang="en-US" altLang="zh-TW" sz="2800" b="0" dirty="0">
                <a:solidFill>
                  <a:srgbClr val="FF0000"/>
                </a:solidFill>
                <a:latin typeface="微軟正黑體" pitchFamily="34" charset="-120"/>
                <a:ea typeface="微軟正黑體" pitchFamily="34" charset="-120"/>
              </a:rPr>
            </a:br>
            <a:br>
              <a:rPr lang="en-US" altLang="zh-TW" sz="2800" cap="none" dirty="0">
                <a:solidFill>
                  <a:srgbClr val="0070C0"/>
                </a:solidFill>
                <a:latin typeface="標楷體" pitchFamily="65" charset="-120"/>
                <a:cs typeface="新細明體" pitchFamily="18" charset="-120"/>
              </a:rPr>
            </a:br>
            <a:r>
              <a:rPr lang="en-US" altLang="zh-TW" sz="2200" b="0" cap="none" dirty="0">
                <a:solidFill>
                  <a:srgbClr val="003399"/>
                </a:solidFill>
                <a:latin typeface="微軟正黑體" pitchFamily="34" charset="-120"/>
                <a:ea typeface="微軟正黑體" pitchFamily="34" charset="-120"/>
                <a:cs typeface="新細明體" pitchFamily="18" charset="-120"/>
              </a:rPr>
              <a:t>9</a:t>
            </a:r>
            <a:r>
              <a:rPr lang="en-US" altLang="zh-TW" sz="2200" b="0" dirty="0">
                <a:solidFill>
                  <a:srgbClr val="003399"/>
                </a:solidFill>
                <a:latin typeface="微軟正黑體" pitchFamily="34" charset="-120"/>
                <a:ea typeface="微軟正黑體" pitchFamily="34" charset="-120"/>
              </a:rPr>
              <a:t>.</a:t>
            </a:r>
            <a:r>
              <a:rPr lang="zh-TW" altLang="en-US" sz="2200" b="0" dirty="0">
                <a:solidFill>
                  <a:srgbClr val="003399"/>
                </a:solidFill>
                <a:latin typeface="微軟正黑體" pitchFamily="34" charset="-120"/>
                <a:ea typeface="微軟正黑體" pitchFamily="34" charset="-120"/>
              </a:rPr>
              <a:t> 直轄市、縣</a:t>
            </a:r>
            <a:r>
              <a:rPr lang="en-US" altLang="zh-TW" sz="2200" b="0" dirty="0">
                <a:solidFill>
                  <a:srgbClr val="003399"/>
                </a:solidFill>
                <a:latin typeface="微軟正黑體" pitchFamily="34" charset="-120"/>
                <a:ea typeface="微軟正黑體" pitchFamily="34" charset="-120"/>
              </a:rPr>
              <a:t>(</a:t>
            </a:r>
            <a:r>
              <a:rPr lang="zh-TW" altLang="en-US" sz="2200" b="0" dirty="0">
                <a:solidFill>
                  <a:srgbClr val="003399"/>
                </a:solidFill>
                <a:latin typeface="微軟正黑體" pitchFamily="34" charset="-120"/>
                <a:ea typeface="微軟正黑體" pitchFamily="34" charset="-120"/>
              </a:rPr>
              <a:t>市</a:t>
            </a:r>
            <a:r>
              <a:rPr lang="en-US" altLang="zh-TW" sz="2200" b="0" dirty="0">
                <a:solidFill>
                  <a:srgbClr val="003399"/>
                </a:solidFill>
                <a:latin typeface="微軟正黑體" pitchFamily="34" charset="-120"/>
                <a:ea typeface="微軟正黑體" pitchFamily="34" charset="-120"/>
              </a:rPr>
              <a:t>)</a:t>
            </a:r>
            <a:r>
              <a:rPr lang="zh-TW" altLang="en-US" sz="2200" b="0" dirty="0">
                <a:solidFill>
                  <a:srgbClr val="003399"/>
                </a:solidFill>
                <a:latin typeface="微軟正黑體" pitchFamily="34" charset="-120"/>
                <a:ea typeface="微軟正黑體" pitchFamily="34" charset="-120"/>
              </a:rPr>
              <a:t>主管機關開立有效之低收入戶、</a:t>
            </a:r>
            <a:br>
              <a:rPr lang="en-US" altLang="zh-TW" sz="2200" b="0" dirty="0">
                <a:solidFill>
                  <a:srgbClr val="003399"/>
                </a:solidFill>
                <a:latin typeface="微軟正黑體" pitchFamily="34" charset="-120"/>
                <a:ea typeface="微軟正黑體" pitchFamily="34" charset="-120"/>
              </a:rPr>
            </a:br>
            <a:r>
              <a:rPr lang="en-US" altLang="zh-TW" sz="2200" b="0" dirty="0">
                <a:solidFill>
                  <a:srgbClr val="003399"/>
                </a:solidFill>
                <a:latin typeface="微軟正黑體" pitchFamily="34" charset="-120"/>
                <a:ea typeface="微軟正黑體" pitchFamily="34" charset="-120"/>
              </a:rPr>
              <a:t>    </a:t>
            </a:r>
            <a:r>
              <a:rPr lang="zh-TW" altLang="en-US" sz="2200" b="0" dirty="0">
                <a:solidFill>
                  <a:srgbClr val="003399"/>
                </a:solidFill>
                <a:latin typeface="微軟正黑體" pitchFamily="34" charset="-120"/>
                <a:ea typeface="微軟正黑體" pitchFamily="34" charset="-120"/>
              </a:rPr>
              <a:t>中低收入戶、特殊境遇家庭扶助、身心障礙者</a:t>
            </a:r>
            <a:br>
              <a:rPr lang="en-US" altLang="zh-TW" sz="2200" b="0" dirty="0">
                <a:solidFill>
                  <a:srgbClr val="003399"/>
                </a:solidFill>
                <a:latin typeface="微軟正黑體" pitchFamily="34" charset="-120"/>
                <a:ea typeface="微軟正黑體" pitchFamily="34" charset="-120"/>
              </a:rPr>
            </a:br>
            <a:r>
              <a:rPr lang="zh-TW" altLang="en-US" sz="2200" b="0" dirty="0">
                <a:solidFill>
                  <a:srgbClr val="003399"/>
                </a:solidFill>
                <a:latin typeface="微軟正黑體" pitchFamily="34" charset="-120"/>
                <a:ea typeface="微軟正黑體" pitchFamily="34" charset="-120"/>
              </a:rPr>
              <a:t>    生活補助費、弱勢兒童及少年生活扶助、弱勢</a:t>
            </a:r>
            <a:br>
              <a:rPr lang="en-US" altLang="zh-TW" sz="2200" b="0" dirty="0">
                <a:solidFill>
                  <a:srgbClr val="003399"/>
                </a:solidFill>
                <a:latin typeface="微軟正黑體" pitchFamily="34" charset="-120"/>
                <a:ea typeface="微軟正黑體" pitchFamily="34" charset="-120"/>
              </a:rPr>
            </a:br>
            <a:r>
              <a:rPr lang="zh-TW" altLang="en-US" sz="2200" b="0" dirty="0">
                <a:solidFill>
                  <a:srgbClr val="003399"/>
                </a:solidFill>
                <a:latin typeface="微軟正黑體" pitchFamily="34" charset="-120"/>
                <a:ea typeface="微軟正黑體" pitchFamily="34" charset="-120"/>
              </a:rPr>
              <a:t>    家庭兒童及少年緊急生活扶助及同一戶籍內具</a:t>
            </a:r>
            <a:br>
              <a:rPr lang="en-US" altLang="zh-TW" sz="2200" b="0" dirty="0">
                <a:solidFill>
                  <a:srgbClr val="003399"/>
                </a:solidFill>
                <a:latin typeface="微軟正黑體" pitchFamily="34" charset="-120"/>
                <a:ea typeface="微軟正黑體" pitchFamily="34" charset="-120"/>
              </a:rPr>
            </a:br>
            <a:r>
              <a:rPr lang="zh-TW" altLang="en-US" sz="2200" b="0" dirty="0">
                <a:solidFill>
                  <a:srgbClr val="003399"/>
                </a:solidFill>
                <a:latin typeface="微軟正黑體" pitchFamily="34" charset="-120"/>
                <a:ea typeface="微軟正黑體" pitchFamily="34" charset="-120"/>
              </a:rPr>
              <a:t>    中低收入老人生活津貼補助資格。  </a:t>
            </a:r>
            <a:br>
              <a:rPr lang="en-US" altLang="zh-TW" sz="2200" b="0" dirty="0">
                <a:solidFill>
                  <a:srgbClr val="003399"/>
                </a:solidFill>
                <a:latin typeface="微軟正黑體" pitchFamily="34" charset="-120"/>
                <a:ea typeface="微軟正黑體" pitchFamily="34" charset="-120"/>
              </a:rPr>
            </a:br>
            <a:r>
              <a:rPr lang="zh-TW" altLang="en-US" sz="2200" b="0" dirty="0">
                <a:solidFill>
                  <a:srgbClr val="003399"/>
                </a:solidFill>
                <a:latin typeface="微軟正黑體" pitchFamily="34" charset="-120"/>
                <a:ea typeface="微軟正黑體" pitchFamily="34" charset="-120"/>
              </a:rPr>
              <a:t>   </a:t>
            </a:r>
            <a:br>
              <a:rPr lang="en-US" altLang="zh-TW" sz="2200" b="0" dirty="0">
                <a:solidFill>
                  <a:srgbClr val="003399"/>
                </a:solidFill>
                <a:latin typeface="微軟正黑體" pitchFamily="34" charset="-120"/>
                <a:ea typeface="微軟正黑體" pitchFamily="34" charset="-120"/>
              </a:rPr>
            </a:br>
            <a:r>
              <a:rPr lang="en-US" altLang="zh-TW" sz="2200" b="0" dirty="0">
                <a:solidFill>
                  <a:srgbClr val="003399"/>
                </a:solidFill>
                <a:latin typeface="微軟正黑體" pitchFamily="34" charset="-120"/>
                <a:ea typeface="微軟正黑體" pitchFamily="34" charset="-120"/>
              </a:rPr>
              <a:t>10.</a:t>
            </a:r>
            <a:r>
              <a:rPr lang="zh-TW" altLang="en-US" sz="2200" b="0" dirty="0">
                <a:solidFill>
                  <a:srgbClr val="003399"/>
                </a:solidFill>
                <a:latin typeface="微軟正黑體" pitchFamily="34" charset="-120"/>
                <a:ea typeface="微軟正黑體" pitchFamily="34" charset="-120"/>
              </a:rPr>
              <a:t> 若有優秀證明或特殊表現者，請一併繳交。</a:t>
            </a:r>
            <a:br>
              <a:rPr lang="zh-TW" altLang="en-US" sz="2400" cap="none" dirty="0">
                <a:solidFill>
                  <a:srgbClr val="0070C0"/>
                </a:solidFill>
              </a:rPr>
            </a:br>
            <a:br>
              <a:rPr lang="en-US" altLang="zh-TW" sz="2400" cap="none" dirty="0">
                <a:solidFill>
                  <a:srgbClr val="FF0000"/>
                </a:solidFill>
                <a:latin typeface="標楷體" pitchFamily="65" charset="-120"/>
              </a:rPr>
            </a:br>
            <a:endParaRPr lang="zh-TW" altLang="en-US" sz="2400" cap="none" dirty="0">
              <a:solidFill>
                <a:srgbClr val="FF0000"/>
              </a:solidFill>
              <a:latin typeface="標楷體" pitchFamily="65" charset="-120"/>
            </a:endParaRPr>
          </a:p>
        </p:txBody>
      </p:sp>
      <p:sp>
        <p:nvSpPr>
          <p:cNvPr id="30723" name="文字版面配置區 12"/>
          <p:cNvSpPr>
            <a:spLocks noGrp="1"/>
          </p:cNvSpPr>
          <p:nvPr>
            <p:ph type="body" idx="1"/>
          </p:nvPr>
        </p:nvSpPr>
        <p:spPr>
          <a:xfrm>
            <a:off x="0" y="8626"/>
            <a:ext cx="8599488" cy="865187"/>
          </a:xfrm>
        </p:spPr>
        <p:txBody>
          <a:bodyPr/>
          <a:lstStyle/>
          <a:p>
            <a:pPr algn="ctr">
              <a:spcBef>
                <a:spcPct val="0"/>
              </a:spcBef>
            </a:pPr>
            <a:r>
              <a:rPr lang="zh-TW" altLang="en-US" sz="3600" dirty="0">
                <a:solidFill>
                  <a:schemeClr val="tx1"/>
                </a:solidFill>
                <a:latin typeface="微軟正黑體" pitchFamily="34" charset="-120"/>
                <a:ea typeface="微軟正黑體" pitchFamily="34" charset="-120"/>
              </a:rPr>
              <a:t>學海惜珠</a:t>
            </a:r>
            <a:r>
              <a:rPr lang="en-US" altLang="zh-TW" sz="3600" dirty="0">
                <a:solidFill>
                  <a:schemeClr val="tx1"/>
                </a:solidFill>
                <a:latin typeface="微軟正黑體" pitchFamily="34" charset="-120"/>
                <a:ea typeface="微軟正黑體" pitchFamily="34" charset="-120"/>
              </a:rPr>
              <a:t>-</a:t>
            </a:r>
            <a:r>
              <a:rPr lang="zh-TW" altLang="en-US" sz="3600" dirty="0">
                <a:solidFill>
                  <a:schemeClr val="tx1"/>
                </a:solidFill>
                <a:latin typeface="微軟正黑體" pitchFamily="34" charset="-120"/>
                <a:ea typeface="微軟正黑體" pitchFamily="34" charset="-120"/>
              </a:rPr>
              <a:t>申請應備資料</a:t>
            </a:r>
          </a:p>
        </p:txBody>
      </p:sp>
      <p:sp>
        <p:nvSpPr>
          <p:cNvPr id="30724" name="投影片編號版面配置區 1"/>
          <p:cNvSpPr>
            <a:spLocks noGrp="1"/>
          </p:cNvSpPr>
          <p:nvPr>
            <p:ph type="sldNum" sz="quarter" idx="12"/>
          </p:nvPr>
        </p:nvSpPr>
        <p:spPr>
          <a:noFill/>
        </p:spPr>
        <p:txBody>
          <a:bodyPr/>
          <a:lstStyle/>
          <a:p>
            <a:fld id="{D94E0E16-CA56-4B9A-AAA5-07D7EAAB9BFF}" type="slidenum">
              <a:rPr lang="en-US" altLang="zh-TW" smtClean="0"/>
              <a:pPr/>
              <a:t>8</a:t>
            </a:fld>
            <a:endParaRPr lang="en-US" altLang="zh-TW"/>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503236" y="945059"/>
            <a:ext cx="8137525" cy="4967882"/>
          </a:xfrm>
        </p:spPr>
        <p:txBody>
          <a:bodyPr/>
          <a:lstStyle/>
          <a:p>
            <a:pPr>
              <a:spcAft>
                <a:spcPts val="3000"/>
              </a:spcAft>
              <a:defRPr/>
            </a:pPr>
            <a:r>
              <a:rPr lang="zh-TW" altLang="en-US" sz="3600" b="0" dirty="0">
                <a:solidFill>
                  <a:srgbClr val="FF0000"/>
                </a:solidFill>
                <a:latin typeface="微軟正黑體" pitchFamily="34" charset="-120"/>
                <a:ea typeface="微軟正黑體" pitchFamily="34" charset="-120"/>
              </a:rPr>
              <a:t>學海飛颺補助金額：  </a:t>
            </a:r>
            <a:br>
              <a:rPr lang="en-US" altLang="zh-TW" sz="3600" b="0" dirty="0">
                <a:solidFill>
                  <a:srgbClr val="003399"/>
                </a:solidFill>
                <a:latin typeface="微軟正黑體" pitchFamily="34" charset="-120"/>
                <a:ea typeface="微軟正黑體" pitchFamily="34" charset="-120"/>
              </a:rPr>
            </a:br>
            <a:r>
              <a:rPr lang="zh-TW" altLang="en-US" sz="2000" b="0" dirty="0">
                <a:solidFill>
                  <a:srgbClr val="003399"/>
                </a:solidFill>
                <a:latin typeface="微軟正黑體" pitchFamily="34" charset="-120"/>
                <a:ea typeface="微軟正黑體" pitchFamily="34" charset="-120"/>
              </a:rPr>
              <a:t>本校每人實際獲補助金額由本校審查委員會開會決議</a:t>
            </a:r>
            <a:br>
              <a:rPr lang="en-US" altLang="zh-TW" sz="2000" b="0" dirty="0">
                <a:solidFill>
                  <a:srgbClr val="003399"/>
                </a:solidFill>
                <a:latin typeface="微軟正黑體" pitchFamily="34" charset="-120"/>
                <a:ea typeface="微軟正黑體" pitchFamily="34" charset="-120"/>
              </a:rPr>
            </a:br>
            <a:r>
              <a:rPr lang="zh-TW" altLang="en-US" sz="2000" b="0" dirty="0">
                <a:solidFill>
                  <a:srgbClr val="003399"/>
                </a:solidFill>
                <a:latin typeface="微軟正黑體" pitchFamily="34" charset="-120"/>
                <a:ea typeface="微軟正黑體" pitchFamily="34" charset="-120"/>
              </a:rPr>
              <a:t> </a:t>
            </a:r>
            <a:r>
              <a:rPr lang="en-US" altLang="zh-TW" sz="2000" b="0" dirty="0">
                <a:solidFill>
                  <a:srgbClr val="003399"/>
                </a:solidFill>
                <a:latin typeface="微軟正黑體" pitchFamily="34" charset="-120"/>
                <a:ea typeface="微軟正黑體" pitchFamily="34" charset="-120"/>
              </a:rPr>
              <a:t>112</a:t>
            </a:r>
            <a:r>
              <a:rPr lang="zh-TW" altLang="en-US" sz="2000" b="0" dirty="0">
                <a:solidFill>
                  <a:srgbClr val="003399"/>
                </a:solidFill>
                <a:latin typeface="微軟正黑體" pitchFamily="34" charset="-120"/>
                <a:ea typeface="微軟正黑體" pitchFamily="34" charset="-120"/>
              </a:rPr>
              <a:t>年度每人</a:t>
            </a:r>
            <a:r>
              <a:rPr lang="en-US" altLang="zh-TW" sz="2000" b="0" dirty="0">
                <a:solidFill>
                  <a:srgbClr val="003399"/>
                </a:solidFill>
                <a:latin typeface="微軟正黑體" pitchFamily="34" charset="-120"/>
                <a:ea typeface="微軟正黑體" pitchFamily="34" charset="-120"/>
              </a:rPr>
              <a:t>(</a:t>
            </a:r>
            <a:r>
              <a:rPr lang="zh-TW" altLang="en-US" sz="2000" b="0" dirty="0">
                <a:solidFill>
                  <a:srgbClr val="003399"/>
                </a:solidFill>
                <a:latin typeface="微軟正黑體" pitchFamily="34" charset="-120"/>
                <a:ea typeface="微軟正黑體" pitchFamily="34" charset="-120"/>
              </a:rPr>
              <a:t>一學期</a:t>
            </a:r>
            <a:r>
              <a:rPr lang="en-US" altLang="zh-TW" sz="2000" b="0" dirty="0">
                <a:solidFill>
                  <a:srgbClr val="003399"/>
                </a:solidFill>
                <a:latin typeface="微軟正黑體" pitchFamily="34" charset="-120"/>
                <a:ea typeface="微軟正黑體" pitchFamily="34" charset="-120"/>
              </a:rPr>
              <a:t>)</a:t>
            </a:r>
            <a:r>
              <a:rPr lang="zh-TW" altLang="en-US" sz="2000" b="0" dirty="0">
                <a:solidFill>
                  <a:srgbClr val="003399"/>
                </a:solidFill>
                <a:latin typeface="微軟正黑體" pitchFamily="34" charset="-120"/>
                <a:ea typeface="微軟正黑體" pitchFamily="34" charset="-120"/>
              </a:rPr>
              <a:t>獲補助新臺幣</a:t>
            </a:r>
            <a:r>
              <a:rPr lang="en-US" altLang="zh-TW" sz="2000" b="0" dirty="0">
                <a:solidFill>
                  <a:srgbClr val="003399"/>
                </a:solidFill>
                <a:latin typeface="微軟正黑體" pitchFamily="34" charset="-120"/>
                <a:ea typeface="微軟正黑體" pitchFamily="34" charset="-120"/>
              </a:rPr>
              <a:t>60,000</a:t>
            </a:r>
            <a:r>
              <a:rPr lang="zh-TW" altLang="en-US" sz="2000" b="0" dirty="0">
                <a:solidFill>
                  <a:srgbClr val="003399"/>
                </a:solidFill>
                <a:latin typeface="微軟正黑體" pitchFamily="34" charset="-120"/>
                <a:ea typeface="微軟正黑體" pitchFamily="34" charset="-120"/>
              </a:rPr>
              <a:t>元，共</a:t>
            </a:r>
            <a:r>
              <a:rPr lang="en-US" altLang="zh-TW" sz="2000" b="0" dirty="0">
                <a:solidFill>
                  <a:srgbClr val="003399"/>
                </a:solidFill>
                <a:latin typeface="微軟正黑體" pitchFamily="34" charset="-120"/>
                <a:ea typeface="微軟正黑體" pitchFamily="34" charset="-120"/>
              </a:rPr>
              <a:t>4</a:t>
            </a:r>
            <a:r>
              <a:rPr lang="zh-TW" altLang="en-US" sz="2000" b="0" dirty="0">
                <a:solidFill>
                  <a:srgbClr val="003399"/>
                </a:solidFill>
                <a:latin typeface="微軟正黑體" pitchFamily="34" charset="-120"/>
                <a:ea typeface="微軟正黑體" pitchFamily="34" charset="-120"/>
              </a:rPr>
              <a:t>名學生獲獎</a:t>
            </a:r>
            <a:br>
              <a:rPr lang="en-US" altLang="zh-TW" sz="2000" b="0" dirty="0">
                <a:solidFill>
                  <a:srgbClr val="003399"/>
                </a:solidFill>
                <a:latin typeface="微軟正黑體" pitchFamily="34" charset="-120"/>
                <a:ea typeface="微軟正黑體" pitchFamily="34" charset="-120"/>
              </a:rPr>
            </a:br>
            <a:r>
              <a:rPr lang="zh-TW" altLang="en-US" sz="2000" b="0" dirty="0">
                <a:solidFill>
                  <a:srgbClr val="003399"/>
                </a:solidFill>
                <a:latin typeface="微軟正黑體" pitchFamily="34" charset="-120"/>
                <a:ea typeface="微軟正黑體" pitchFamily="34" charset="-120"/>
              </a:rPr>
              <a:t> </a:t>
            </a:r>
            <a:r>
              <a:rPr lang="en-US" altLang="zh-TW" sz="2000" b="0" dirty="0">
                <a:solidFill>
                  <a:srgbClr val="003399"/>
                </a:solidFill>
                <a:latin typeface="微軟正黑體" pitchFamily="34" charset="-120"/>
                <a:ea typeface="微軟正黑體" pitchFamily="34" charset="-120"/>
              </a:rPr>
              <a:t>112</a:t>
            </a:r>
            <a:r>
              <a:rPr lang="zh-TW" altLang="en-US" sz="2000" b="0" dirty="0">
                <a:solidFill>
                  <a:srgbClr val="003399"/>
                </a:solidFill>
                <a:latin typeface="微軟正黑體" pitchFamily="34" charset="-120"/>
                <a:ea typeface="微軟正黑體" pitchFamily="34" charset="-120"/>
              </a:rPr>
              <a:t>年度每人</a:t>
            </a:r>
            <a:r>
              <a:rPr lang="en-US" altLang="zh-TW" sz="2000" b="0" dirty="0">
                <a:solidFill>
                  <a:srgbClr val="003399"/>
                </a:solidFill>
                <a:latin typeface="微軟正黑體" pitchFamily="34" charset="-120"/>
                <a:ea typeface="微軟正黑體" pitchFamily="34" charset="-120"/>
              </a:rPr>
              <a:t>(</a:t>
            </a:r>
            <a:r>
              <a:rPr lang="zh-TW" altLang="en-US" sz="2000" b="0" dirty="0">
                <a:solidFill>
                  <a:srgbClr val="003399"/>
                </a:solidFill>
                <a:latin typeface="微軟正黑體" pitchFamily="34" charset="-120"/>
                <a:ea typeface="微軟正黑體" pitchFamily="34" charset="-120"/>
              </a:rPr>
              <a:t>一學年</a:t>
            </a:r>
            <a:r>
              <a:rPr lang="en-US" altLang="zh-TW" sz="2000" b="0" dirty="0">
                <a:solidFill>
                  <a:srgbClr val="003399"/>
                </a:solidFill>
                <a:latin typeface="微軟正黑體" pitchFamily="34" charset="-120"/>
                <a:ea typeface="微軟正黑體" pitchFamily="34" charset="-120"/>
              </a:rPr>
              <a:t>)</a:t>
            </a:r>
            <a:r>
              <a:rPr lang="zh-TW" altLang="en-US" sz="2000" b="0" dirty="0">
                <a:solidFill>
                  <a:srgbClr val="003399"/>
                </a:solidFill>
                <a:latin typeface="微軟正黑體" pitchFamily="34" charset="-120"/>
                <a:ea typeface="微軟正黑體" pitchFamily="34" charset="-120"/>
              </a:rPr>
              <a:t>獲補助新臺幣</a:t>
            </a:r>
            <a:r>
              <a:rPr lang="en-US" altLang="zh-TW" sz="2000" b="0" dirty="0">
                <a:solidFill>
                  <a:srgbClr val="003399"/>
                </a:solidFill>
                <a:latin typeface="微軟正黑體" pitchFamily="34" charset="-120"/>
                <a:ea typeface="微軟正黑體" pitchFamily="34" charset="-120"/>
              </a:rPr>
              <a:t>74,160</a:t>
            </a:r>
            <a:r>
              <a:rPr lang="zh-TW" altLang="en-US" sz="2000" b="0" dirty="0">
                <a:solidFill>
                  <a:srgbClr val="003399"/>
                </a:solidFill>
                <a:latin typeface="微軟正黑體" pitchFamily="34" charset="-120"/>
                <a:ea typeface="微軟正黑體" pitchFamily="34" charset="-120"/>
              </a:rPr>
              <a:t>元，共</a:t>
            </a:r>
            <a:r>
              <a:rPr lang="en-US" altLang="zh-TW" sz="2000" b="0" dirty="0">
                <a:solidFill>
                  <a:srgbClr val="003399"/>
                </a:solidFill>
                <a:latin typeface="微軟正黑體" pitchFamily="34" charset="-120"/>
                <a:ea typeface="微軟正黑體" pitchFamily="34" charset="-120"/>
              </a:rPr>
              <a:t>76</a:t>
            </a:r>
            <a:r>
              <a:rPr lang="zh-TW" altLang="en-US" sz="2000" b="0" dirty="0">
                <a:solidFill>
                  <a:srgbClr val="003399"/>
                </a:solidFill>
                <a:latin typeface="微軟正黑體" pitchFamily="34" charset="-120"/>
                <a:ea typeface="微軟正黑體" pitchFamily="34" charset="-120"/>
              </a:rPr>
              <a:t>名學生獲獎</a:t>
            </a:r>
            <a:br>
              <a:rPr lang="en-US" altLang="zh-TW" sz="2000" b="0" dirty="0">
                <a:solidFill>
                  <a:srgbClr val="003399"/>
                </a:solidFill>
                <a:latin typeface="微軟正黑體" pitchFamily="34" charset="-120"/>
                <a:ea typeface="微軟正黑體" pitchFamily="34" charset="-120"/>
              </a:rPr>
            </a:br>
            <a:r>
              <a:rPr lang="zh-TW" altLang="en-US" sz="2000" b="0" dirty="0">
                <a:solidFill>
                  <a:srgbClr val="003399"/>
                </a:solidFill>
                <a:latin typeface="微軟正黑體" pitchFamily="34" charset="-120"/>
                <a:ea typeface="微軟正黑體" pitchFamily="34" charset="-120"/>
              </a:rPr>
              <a:t> </a:t>
            </a:r>
            <a:r>
              <a:rPr lang="en-US" altLang="zh-TW" sz="2000" b="0" dirty="0">
                <a:solidFill>
                  <a:srgbClr val="003399"/>
                </a:solidFill>
                <a:latin typeface="微軟正黑體" pitchFamily="34" charset="-120"/>
                <a:ea typeface="微軟正黑體" pitchFamily="34" charset="-120"/>
              </a:rPr>
              <a:t>113</a:t>
            </a:r>
            <a:r>
              <a:rPr lang="zh-TW" altLang="en-US" sz="2000" b="0" dirty="0">
                <a:solidFill>
                  <a:srgbClr val="003399"/>
                </a:solidFill>
                <a:latin typeface="微軟正黑體" pitchFamily="34" charset="-120"/>
                <a:ea typeface="微軟正黑體" pitchFamily="34" charset="-120"/>
              </a:rPr>
              <a:t>年度每人</a:t>
            </a:r>
            <a:r>
              <a:rPr lang="en-US" altLang="zh-TW" sz="2000" b="0" dirty="0">
                <a:solidFill>
                  <a:srgbClr val="003399"/>
                </a:solidFill>
                <a:latin typeface="微軟正黑體" pitchFamily="34" charset="-120"/>
                <a:ea typeface="微軟正黑體" pitchFamily="34" charset="-120"/>
              </a:rPr>
              <a:t>(</a:t>
            </a:r>
            <a:r>
              <a:rPr lang="zh-TW" altLang="en-US" sz="2000" b="0" dirty="0">
                <a:solidFill>
                  <a:srgbClr val="003399"/>
                </a:solidFill>
                <a:latin typeface="微軟正黑體" pitchFamily="34" charset="-120"/>
                <a:ea typeface="微軟正黑體" pitchFamily="34" charset="-120"/>
              </a:rPr>
              <a:t>一學期</a:t>
            </a:r>
            <a:r>
              <a:rPr lang="en-US" altLang="zh-TW" sz="2000" b="0" dirty="0">
                <a:solidFill>
                  <a:srgbClr val="003399"/>
                </a:solidFill>
                <a:latin typeface="微軟正黑體" pitchFamily="34" charset="-120"/>
                <a:ea typeface="微軟正黑體" pitchFamily="34" charset="-120"/>
              </a:rPr>
              <a:t>&amp;</a:t>
            </a:r>
            <a:r>
              <a:rPr lang="zh-TW" altLang="en-US" sz="2000" b="0" dirty="0">
                <a:solidFill>
                  <a:srgbClr val="003399"/>
                </a:solidFill>
                <a:latin typeface="微軟正黑體" pitchFamily="34" charset="-120"/>
                <a:ea typeface="微軟正黑體" pitchFamily="34" charset="-120"/>
              </a:rPr>
              <a:t>一學年</a:t>
            </a:r>
            <a:r>
              <a:rPr lang="en-US" altLang="zh-TW" sz="2000" b="0" dirty="0">
                <a:solidFill>
                  <a:srgbClr val="003399"/>
                </a:solidFill>
                <a:latin typeface="微軟正黑體" pitchFamily="34" charset="-120"/>
                <a:ea typeface="微軟正黑體" pitchFamily="34" charset="-120"/>
              </a:rPr>
              <a:t>)</a:t>
            </a:r>
            <a:r>
              <a:rPr lang="zh-TW" altLang="en-US" sz="2000" b="0" dirty="0">
                <a:solidFill>
                  <a:srgbClr val="003399"/>
                </a:solidFill>
                <a:latin typeface="微軟正黑體" pitchFamily="34" charset="-120"/>
                <a:ea typeface="微軟正黑體" pitchFamily="34" charset="-120"/>
              </a:rPr>
              <a:t>補助新臺幣</a:t>
            </a:r>
            <a:r>
              <a:rPr lang="en-US" altLang="zh-TW" sz="2000" b="0" dirty="0">
                <a:solidFill>
                  <a:srgbClr val="003399"/>
                </a:solidFill>
                <a:latin typeface="微軟正黑體" pitchFamily="34" charset="-120"/>
                <a:ea typeface="微軟正黑體" pitchFamily="34" charset="-120"/>
              </a:rPr>
              <a:t>60,000</a:t>
            </a:r>
            <a:r>
              <a:rPr lang="zh-TW" altLang="en-US" sz="2000" b="0" dirty="0">
                <a:solidFill>
                  <a:srgbClr val="003399"/>
                </a:solidFill>
                <a:latin typeface="微軟正黑體" pitchFamily="34" charset="-120"/>
                <a:ea typeface="微軟正黑體" pitchFamily="34" charset="-120"/>
              </a:rPr>
              <a:t>元，共</a:t>
            </a:r>
            <a:r>
              <a:rPr lang="en-US" altLang="zh-TW" sz="2000" b="0" dirty="0">
                <a:solidFill>
                  <a:srgbClr val="003399"/>
                </a:solidFill>
                <a:latin typeface="微軟正黑體" pitchFamily="34" charset="-120"/>
                <a:ea typeface="微軟正黑體" pitchFamily="34" charset="-120"/>
              </a:rPr>
              <a:t>72</a:t>
            </a:r>
            <a:r>
              <a:rPr lang="zh-TW" altLang="en-US" sz="2000" b="0" dirty="0">
                <a:solidFill>
                  <a:srgbClr val="003399"/>
                </a:solidFill>
                <a:latin typeface="微軟正黑體" pitchFamily="34" charset="-120"/>
                <a:ea typeface="微軟正黑體" pitchFamily="34" charset="-120"/>
              </a:rPr>
              <a:t>名學生獲獎</a:t>
            </a:r>
            <a:br>
              <a:rPr lang="en-US" altLang="zh-TW" sz="2000" b="0" dirty="0">
                <a:solidFill>
                  <a:srgbClr val="003399"/>
                </a:solidFill>
                <a:latin typeface="微軟正黑體" pitchFamily="34" charset="-120"/>
                <a:ea typeface="微軟正黑體" pitchFamily="34" charset="-120"/>
              </a:rPr>
            </a:br>
            <a:br>
              <a:rPr lang="en-US" altLang="zh-TW" sz="2400" b="0" dirty="0">
                <a:solidFill>
                  <a:srgbClr val="003399"/>
                </a:solidFill>
                <a:latin typeface="微軟正黑體" pitchFamily="34" charset="-120"/>
                <a:ea typeface="微軟正黑體" pitchFamily="34" charset="-120"/>
              </a:rPr>
            </a:br>
            <a:r>
              <a:rPr lang="zh-TW" altLang="en-US" sz="3200" b="0" dirty="0">
                <a:solidFill>
                  <a:srgbClr val="FF0000"/>
                </a:solidFill>
                <a:latin typeface="微軟正黑體" pitchFamily="34" charset="-120"/>
                <a:ea typeface="微軟正黑體" pitchFamily="34" charset="-120"/>
              </a:rPr>
              <a:t>學海惜珠補助金額：</a:t>
            </a:r>
            <a:br>
              <a:rPr lang="en-US" altLang="zh-TW" sz="3200" b="0" dirty="0">
                <a:solidFill>
                  <a:srgbClr val="FF0000"/>
                </a:solidFill>
                <a:latin typeface="微軟正黑體" pitchFamily="34" charset="-120"/>
                <a:ea typeface="微軟正黑體" pitchFamily="34" charset="-120"/>
              </a:rPr>
            </a:br>
            <a:r>
              <a:rPr lang="zh-TW" altLang="en-US" sz="2200" b="0" dirty="0">
                <a:solidFill>
                  <a:srgbClr val="003399"/>
                </a:solidFill>
                <a:latin typeface="微軟正黑體" pitchFamily="34" charset="-120"/>
                <a:ea typeface="微軟正黑體" pitchFamily="34" charset="-120"/>
              </a:rPr>
              <a:t>每名選送生補助額度由教育部依申請者資料做評核，並考量赴留學國別或城市別及各航空公司經濟艙機票款訂定</a:t>
            </a:r>
            <a:r>
              <a:rPr lang="zh-TW" altLang="en-US" sz="2800" b="0" dirty="0">
                <a:solidFill>
                  <a:srgbClr val="003399"/>
                </a:solidFill>
                <a:latin typeface="微軟正黑體" pitchFamily="34" charset="-120"/>
                <a:ea typeface="微軟正黑體" pitchFamily="34" charset="-120"/>
              </a:rPr>
              <a:t>。</a:t>
            </a:r>
            <a:br>
              <a:rPr lang="en-US" altLang="zh-TW" sz="2800" b="0" dirty="0">
                <a:solidFill>
                  <a:srgbClr val="003399"/>
                </a:solidFill>
                <a:latin typeface="微軟正黑體" pitchFamily="34" charset="-120"/>
                <a:ea typeface="微軟正黑體" pitchFamily="34" charset="-120"/>
              </a:rPr>
            </a:br>
            <a:br>
              <a:rPr lang="en-US" altLang="zh-TW" sz="3600" dirty="0">
                <a:solidFill>
                  <a:schemeClr val="tx1"/>
                </a:solidFill>
                <a:latin typeface="標楷體" pitchFamily="65" charset="-120"/>
                <a:ea typeface="標楷體" pitchFamily="65" charset="-120"/>
              </a:rPr>
            </a:br>
            <a:r>
              <a:rPr lang="en-US" altLang="zh-TW" sz="2700" u="sng"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700" u="sng"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每位選送生獲補助金額</a:t>
            </a:r>
            <a:r>
              <a:rPr lang="en-US" altLang="zh-TW" sz="2700" u="sng"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700" u="sng"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教育部補助款</a:t>
            </a:r>
            <a:r>
              <a:rPr lang="en-US" altLang="zh-TW" sz="2700" u="sng"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700" u="sng"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學校配合款</a:t>
            </a:r>
            <a:br>
              <a:rPr lang="en-US" altLang="zh-TW" sz="2400" dirty="0">
                <a:solidFill>
                  <a:srgbClr val="7030A0"/>
                </a:solidFill>
                <a:latin typeface="標楷體" pitchFamily="65" charset="-120"/>
                <a:ea typeface="標楷體" pitchFamily="65" charset="-120"/>
              </a:rPr>
            </a:br>
            <a:endParaRPr lang="zh-TW" altLang="en-US" sz="2400" dirty="0">
              <a:solidFill>
                <a:srgbClr val="7030A0"/>
              </a:solidFill>
              <a:latin typeface="標楷體" pitchFamily="65" charset="-120"/>
              <a:ea typeface="標楷體" pitchFamily="65" charset="-120"/>
            </a:endParaRPr>
          </a:p>
        </p:txBody>
      </p:sp>
      <p:sp>
        <p:nvSpPr>
          <p:cNvPr id="25603" name="文字版面配置區 12"/>
          <p:cNvSpPr>
            <a:spLocks noGrp="1"/>
          </p:cNvSpPr>
          <p:nvPr>
            <p:ph type="body" idx="1"/>
          </p:nvPr>
        </p:nvSpPr>
        <p:spPr>
          <a:xfrm>
            <a:off x="0" y="53077"/>
            <a:ext cx="9143999" cy="711628"/>
          </a:xfrm>
        </p:spPr>
        <p:txBody>
          <a:bodyPr/>
          <a:lstStyle/>
          <a:p>
            <a:pPr algn="ctr">
              <a:spcBef>
                <a:spcPct val="0"/>
              </a:spcBef>
            </a:pPr>
            <a:r>
              <a:rPr lang="zh-TW" altLang="en-US" sz="3600" dirty="0">
                <a:solidFill>
                  <a:schemeClr val="tx1"/>
                </a:solidFill>
                <a:latin typeface="微軟正黑體" pitchFamily="34" charset="-120"/>
                <a:ea typeface="微軟正黑體" pitchFamily="34" charset="-120"/>
              </a:rPr>
              <a:t>學海飛颺及學海惜珠</a:t>
            </a:r>
            <a:r>
              <a:rPr lang="en-US" altLang="zh-TW" sz="3600" dirty="0">
                <a:solidFill>
                  <a:schemeClr val="tx1"/>
                </a:solidFill>
                <a:latin typeface="微軟正黑體" pitchFamily="34" charset="-120"/>
                <a:ea typeface="微軟正黑體" pitchFamily="34" charset="-120"/>
              </a:rPr>
              <a:t>-</a:t>
            </a:r>
            <a:r>
              <a:rPr lang="zh-TW" altLang="en-US" sz="3600" dirty="0">
                <a:solidFill>
                  <a:schemeClr val="tx1"/>
                </a:solidFill>
                <a:latin typeface="微軟正黑體" pitchFamily="34" charset="-120"/>
                <a:ea typeface="微軟正黑體" pitchFamily="34" charset="-120"/>
              </a:rPr>
              <a:t>補助金額</a:t>
            </a:r>
          </a:p>
        </p:txBody>
      </p:sp>
      <p:sp>
        <p:nvSpPr>
          <p:cNvPr id="25604" name="投影片編號版面配置區 1"/>
          <p:cNvSpPr>
            <a:spLocks noGrp="1"/>
          </p:cNvSpPr>
          <p:nvPr>
            <p:ph type="sldNum" sz="quarter" idx="12"/>
          </p:nvPr>
        </p:nvSpPr>
        <p:spPr>
          <a:noFill/>
        </p:spPr>
        <p:txBody>
          <a:bodyPr/>
          <a:lstStyle/>
          <a:p>
            <a:fld id="{32E16386-437E-495A-80FD-128E93F3378C}" type="slidenum">
              <a:rPr lang="en-US" altLang="zh-TW" smtClean="0"/>
              <a:pPr/>
              <a:t>9</a:t>
            </a:fld>
            <a:endParaRPr lang="en-US" altLang="zh-TW"/>
          </a:p>
        </p:txBody>
      </p:sp>
    </p:spTree>
  </p:cSld>
  <p:clrMapOvr>
    <a:masterClrMapping/>
  </p:clrMapOvr>
  <p:transition/>
</p:sld>
</file>

<file path=ppt/theme/theme1.xml><?xml version="1.0" encoding="utf-8"?>
<a:theme xmlns:a="http://schemas.openxmlformats.org/drawingml/2006/main" name="Office 佈景主題">
  <a:themeElements>
    <a:clrScheme name="沉穩">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D00643001565E74D86FE3B911D9B4EA2" ma:contentTypeVersion="18" ma:contentTypeDescription="建立新的文件。" ma:contentTypeScope="" ma:versionID="16e4d45bb7cdcda00c9364b8318c2efe">
  <xsd:schema xmlns:xsd="http://www.w3.org/2001/XMLSchema" xmlns:xs="http://www.w3.org/2001/XMLSchema" xmlns:p="http://schemas.microsoft.com/office/2006/metadata/properties" xmlns:ns2="05de1914-8066-4b07-82fa-954a43fe9b57" xmlns:ns3="159941a7-9e78-43e0-8e82-ec99ec5e21b9" targetNamespace="http://schemas.microsoft.com/office/2006/metadata/properties" ma:root="true" ma:fieldsID="e74d9b51a458cf7e2d51236c53611f32" ns2:_="" ns3:_="">
    <xsd:import namespace="05de1914-8066-4b07-82fa-954a43fe9b57"/>
    <xsd:import namespace="159941a7-9e78-43e0-8e82-ec99ec5e21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e1914-8066-4b07-82fa-954a43fe9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影像標籤" ma:readOnly="false" ma:fieldId="{5cf76f15-5ced-4ddc-b409-7134ff3c332f}" ma:taxonomyMulti="true" ma:sspId="018eaec3-9c7e-43f4-993a-4737dda6192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9941a7-9e78-43e0-8e82-ec99ec5e21b9" elementFormDefault="qualified">
    <xsd:import namespace="http://schemas.microsoft.com/office/2006/documentManagement/types"/>
    <xsd:import namespace="http://schemas.microsoft.com/office/infopath/2007/PartnerControls"/>
    <xsd:element name="SharedWithUsers" ma:index="16"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用詳細資料" ma:internalName="SharedWithDetails" ma:readOnly="true">
      <xsd:simpleType>
        <xsd:restriction base="dms:Note">
          <xsd:maxLength value="255"/>
        </xsd:restriction>
      </xsd:simpleType>
    </xsd:element>
    <xsd:element name="TaxCatchAll" ma:index="21" nillable="true" ma:displayName="Taxonomy Catch All Column" ma:hidden="true" ma:list="{b8225bf7-1df0-4e5d-841f-a20e4c6bb6fc}" ma:internalName="TaxCatchAll" ma:showField="CatchAllData" ma:web="159941a7-9e78-43e0-8e82-ec99ec5e2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59941a7-9e78-43e0-8e82-ec99ec5e21b9" xsi:nil="true"/>
    <lcf76f155ced4ddcb4097134ff3c332f xmlns="05de1914-8066-4b07-82fa-954a43fe9b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510E1F-4585-4BA3-94BF-C17CC91F0403}">
  <ds:schemaRefs>
    <ds:schemaRef ds:uri="http://schemas.microsoft.com/sharepoint/v3/contenttype/forms"/>
  </ds:schemaRefs>
</ds:datastoreItem>
</file>

<file path=customXml/itemProps2.xml><?xml version="1.0" encoding="utf-8"?>
<ds:datastoreItem xmlns:ds="http://schemas.openxmlformats.org/officeDocument/2006/customXml" ds:itemID="{48087949-5103-4D99-A2E8-A67E51EC4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e1914-8066-4b07-82fa-954a43fe9b57"/>
    <ds:schemaRef ds:uri="159941a7-9e78-43e0-8e82-ec99ec5e2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9C16BF-EBD4-498F-AF89-7EF89FE81967}">
  <ds:schemaRefs>
    <ds:schemaRef ds:uri="http://schemas.microsoft.com/office/2006/metadata/properties"/>
    <ds:schemaRef ds:uri="http://schemas.microsoft.com/office/infopath/2007/PartnerControls"/>
    <ds:schemaRef ds:uri="159941a7-9e78-43e0-8e82-ec99ec5e21b9"/>
    <ds:schemaRef ds:uri="05de1914-8066-4b07-82fa-954a43fe9b57"/>
  </ds:schemaRefs>
</ds:datastoreItem>
</file>

<file path=docProps/app.xml><?xml version="1.0" encoding="utf-8"?>
<Properties xmlns="http://schemas.openxmlformats.org/officeDocument/2006/extended-properties" xmlns:vt="http://schemas.openxmlformats.org/officeDocument/2006/docPropsVTypes">
  <Template/>
  <TotalTime>15235</TotalTime>
  <Words>1314</Words>
  <Application>Microsoft Office PowerPoint</Application>
  <PresentationFormat>如螢幕大小 (4:3)</PresentationFormat>
  <Paragraphs>97</Paragraphs>
  <Slides>15</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15</vt:i4>
      </vt:variant>
    </vt:vector>
  </HeadingPairs>
  <TitlesOfParts>
    <vt:vector size="26" baseType="lpstr">
      <vt:lpstr>Arial Unicode MS</vt:lpstr>
      <vt:lpstr>細明體</vt:lpstr>
      <vt:lpstr>微軟正黑體</vt:lpstr>
      <vt:lpstr>新細明體</vt:lpstr>
      <vt:lpstr>標楷體</vt:lpstr>
      <vt:lpstr>Arial</vt:lpstr>
      <vt:lpstr>Arial Narrow</vt:lpstr>
      <vt:lpstr>Calibri</vt:lpstr>
      <vt:lpstr>Times New Roman</vt:lpstr>
      <vt:lpstr>Wingdings</vt:lpstr>
      <vt:lpstr>Office 佈景主題</vt:lpstr>
      <vt:lpstr>PowerPoint 簡報</vt:lpstr>
      <vt:lpstr>PowerPoint 簡報</vt:lpstr>
      <vt:lpstr>本校歷年獲獎助金額</vt:lpstr>
      <vt:lpstr>學海飛颺-申請資格</vt:lpstr>
      <vt:lpstr>學海惜珠-申請資格</vt:lpstr>
      <vt:lpstr>學海飛颺及學海惜珠-名額</vt:lpstr>
      <vt:lpstr>1. 申請表(紙本及電子檔都要，缺一不可) 2. 中文歷年成績單(含班級排名、系百分比) 3. 中文及外文個人自傳 4. 中文及外文研修計畫(合計1,000~1,500字)     內容須包括：     (1)赴國外研修之目標及計畫     (2)預期出國研修課程與目前學習之相關性     (3)未來展望 5. 外語檢定考試成績單影本   </vt:lpstr>
      <vt:lpstr> 6. 照片2張  7. 中文推薦信2封(請推薦師長詳細列出具體推薦理由)  8. 申請日前3個月新式戶口名簿影本，    註明與正本相符並親筆簽名  9. 直轄市、縣(市)主管機關開立有效之低收入戶、     中低收入戶、特殊境遇家庭扶助、身心障礙者     生活補助費、弱勢兒童及少年生活扶助、弱勢     家庭兒童及少年緊急生活扶助及同一戶籍內具     中低收入老人生活津貼補助資格。       10. 若有優秀證明或特殊表現者，請一併繳交。  </vt:lpstr>
      <vt:lpstr>學海飛颺補助金額：   本校每人實際獲補助金額由本校審查委員會開會決議  112年度每人(一學期)獲補助新臺幣60,000元，共4名學生獲獎  112年度每人(一學年)獲補助新臺幣74,160元，共76名學生獲獎  113年度每人(一學期&amp;一學年)補助新臺幣60,000元，共72名學生獲獎  學海惜珠補助金額： 每名選送生補助額度由教育部依申請者資料做評核，並考量赴留學國別或城市別及各航空公司經濟艙機票款訂定。  ※每位選送生獲補助金額=教育部補助款+學校配合款 </vt:lpstr>
      <vt:lpstr>1. 申請資料請依所屬系辦規定之期限     交給所屬系辦助理      ※各系辦可自行規定繳交截止日  2. 各系辦審查推薦並彙整後，於114年     3月5日(三)下午5點前統一將資料送     至國際處。 </vt:lpstr>
      <vt:lpstr>◆ 獲本計畫補助出國之選送生，不得同時領取     其他國內外及本校提供之出國相關獎助學金。     但得依「高級中等以上學校學生就學貸款辦法」     申請貸款海外研修費，每人以新臺幣44萬為限     (詳情請洽各銀行貸款單位)   ◆ 在校甄選時所提出之研修領域不得變更；       若能提出具體說明及繳交學生報告書後，     可變更研修國別、研修學校(以一次為限)     </vt:lpstr>
      <vt:lpstr> ◆ 依教育部規定同一申請人、同一教育階段     以補助一次為限。(學海飛颺、學海惜珠、     學海築夢擇一)  ◆計畫不一定通過，未核定前如有產生任何費用，    請自行負責。    </vt:lpstr>
      <vt:lpstr>申請時程總結</vt:lpstr>
      <vt:lpstr>PowerPoint 簡報</vt:lpstr>
      <vt:lpstr>PowerPoint 簡報</vt:lpstr>
    </vt:vector>
  </TitlesOfParts>
  <Company>TKU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tku-staff</dc:creator>
  <cp:lastModifiedBy>謝文彬</cp:lastModifiedBy>
  <cp:revision>832</cp:revision>
  <cp:lastPrinted>2024-02-19T08:20:52Z</cp:lastPrinted>
  <dcterms:created xsi:type="dcterms:W3CDTF">2011-10-04T02:15:53Z</dcterms:created>
  <dcterms:modified xsi:type="dcterms:W3CDTF">2025-05-15T02:49:28Z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0x010100D00643001565E74D86FE3B911D9B4EA2</vt:lpwstr>
  </property>
</Properties>
</file>